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ink/ink1.xml" ContentType="application/inkml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6" r:id="rId2"/>
    <p:sldId id="258" r:id="rId3"/>
    <p:sldId id="264" r:id="rId4"/>
    <p:sldId id="266" r:id="rId5"/>
    <p:sldId id="281" r:id="rId6"/>
    <p:sldId id="282" r:id="rId7"/>
    <p:sldId id="274" r:id="rId8"/>
    <p:sldId id="269" r:id="rId9"/>
    <p:sldId id="267" r:id="rId10"/>
    <p:sldId id="271" r:id="rId11"/>
    <p:sldId id="430" r:id="rId12"/>
    <p:sldId id="283" r:id="rId13"/>
    <p:sldId id="272" r:id="rId14"/>
    <p:sldId id="280" r:id="rId15"/>
    <p:sldId id="433" r:id="rId16"/>
    <p:sldId id="435" r:id="rId17"/>
    <p:sldId id="277" r:id="rId18"/>
    <p:sldId id="278" r:id="rId19"/>
    <p:sldId id="279" r:id="rId20"/>
    <p:sldId id="265" r:id="rId21"/>
    <p:sldId id="276" r:id="rId22"/>
    <p:sldId id="268" r:id="rId23"/>
    <p:sldId id="270" r:id="rId24"/>
    <p:sldId id="275" r:id="rId25"/>
    <p:sldId id="263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07D491-2B91-4F0B-9CBE-D8620A7ACB46}" v="4" dt="2026-09-18T22:35:48.0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8892" autoAdjust="0"/>
    <p:restoredTop sz="81749" autoAdjust="0"/>
  </p:normalViewPr>
  <p:slideViewPr>
    <p:cSldViewPr snapToGrid="0">
      <p:cViewPr varScale="1">
        <p:scale>
          <a:sx n="87" d="100"/>
          <a:sy n="87" d="100"/>
        </p:scale>
        <p:origin x="63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11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35" Type="http://schemas.openxmlformats.org/officeDocument/2006/relationships/customXml" Target="../customXml/item3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gradFill>
                <a:gsLst>
                  <a:gs pos="100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3B4-4C28-BF7E-491D8BEDE425}"/>
              </c:ext>
            </c:extLst>
          </c:dPt>
          <c:dPt>
            <c:idx val="1"/>
            <c:bubble3D val="0"/>
            <c:spPr>
              <a:gradFill>
                <a:gsLst>
                  <a:gs pos="100000">
                    <a:schemeClr val="accent2">
                      <a:lumMod val="60000"/>
                      <a:lumOff val="40000"/>
                    </a:schemeClr>
                  </a:gs>
                  <a:gs pos="0">
                    <a:schemeClr val="accent2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3B4-4C28-BF7E-491D8BEDE425}"/>
              </c:ext>
            </c:extLst>
          </c:dPt>
          <c:dPt>
            <c:idx val="2"/>
            <c:bubble3D val="0"/>
            <c:spPr>
              <a:gradFill>
                <a:gsLst>
                  <a:gs pos="100000">
                    <a:schemeClr val="accent3">
                      <a:lumMod val="60000"/>
                      <a:lumOff val="40000"/>
                    </a:schemeClr>
                  </a:gs>
                  <a:gs pos="0">
                    <a:schemeClr val="accent3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3B4-4C28-BF7E-491D8BEDE425}"/>
              </c:ext>
            </c:extLst>
          </c:dPt>
          <c:dPt>
            <c:idx val="3"/>
            <c:bubble3D val="0"/>
            <c:spPr>
              <a:gradFill>
                <a:gsLst>
                  <a:gs pos="100000">
                    <a:schemeClr val="accent4">
                      <a:lumMod val="60000"/>
                      <a:lumOff val="40000"/>
                    </a:schemeClr>
                  </a:gs>
                  <a:gs pos="0">
                    <a:schemeClr val="accent4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3B4-4C28-BF7E-491D8BEDE425}"/>
              </c:ext>
            </c:extLst>
          </c:dPt>
          <c:dPt>
            <c:idx val="4"/>
            <c:bubble3D val="0"/>
            <c:spPr>
              <a:gradFill>
                <a:gsLst>
                  <a:gs pos="100000">
                    <a:schemeClr val="accent5">
                      <a:lumMod val="60000"/>
                      <a:lumOff val="40000"/>
                    </a:schemeClr>
                  </a:gs>
                  <a:gs pos="0">
                    <a:schemeClr val="accent5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3B4-4C28-BF7E-491D8BEDE425}"/>
              </c:ext>
            </c:extLst>
          </c:dPt>
          <c:dPt>
            <c:idx val="5"/>
            <c:bubble3D val="0"/>
            <c:spPr>
              <a:gradFill>
                <a:gsLst>
                  <a:gs pos="100000">
                    <a:schemeClr val="accent6">
                      <a:lumMod val="60000"/>
                      <a:lumOff val="40000"/>
                    </a:schemeClr>
                  </a:gs>
                  <a:gs pos="0">
                    <a:schemeClr val="accent6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53B4-4C28-BF7E-491D8BEDE425}"/>
              </c:ext>
            </c:extLst>
          </c:dPt>
          <c:dPt>
            <c:idx val="6"/>
            <c:bubble3D val="0"/>
            <c:spPr>
              <a:gradFill>
                <a:gsLst>
                  <a:gs pos="100000">
                    <a:schemeClr val="accent1">
                      <a:lumMod val="60000"/>
                      <a:lumMod val="60000"/>
                      <a:lumOff val="40000"/>
                    </a:schemeClr>
                  </a:gs>
                  <a:gs pos="0">
                    <a:schemeClr val="accent1">
                      <a:lumMod val="6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53B4-4C28-BF7E-491D8BEDE425}"/>
              </c:ext>
            </c:extLst>
          </c:dPt>
          <c:dPt>
            <c:idx val="7"/>
            <c:bubble3D val="0"/>
            <c:spPr>
              <a:gradFill>
                <a:gsLst>
                  <a:gs pos="100000">
                    <a:schemeClr val="accent2">
                      <a:lumMod val="60000"/>
                      <a:lumMod val="60000"/>
                      <a:lumOff val="40000"/>
                    </a:schemeClr>
                  </a:gs>
                  <a:gs pos="0">
                    <a:schemeClr val="accent2">
                      <a:lumMod val="6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53B4-4C28-BF7E-491D8BEDE425}"/>
              </c:ext>
            </c:extLst>
          </c:dPt>
          <c:dPt>
            <c:idx val="8"/>
            <c:bubble3D val="0"/>
            <c:spPr>
              <a:gradFill>
                <a:gsLst>
                  <a:gs pos="100000">
                    <a:schemeClr val="accent3">
                      <a:lumMod val="60000"/>
                      <a:lumMod val="60000"/>
                      <a:lumOff val="40000"/>
                    </a:schemeClr>
                  </a:gs>
                  <a:gs pos="0">
                    <a:schemeClr val="accent3">
                      <a:lumMod val="6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53B4-4C28-BF7E-491D8BEDE42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Sheet1!$A$1:$A$9</c:f>
              <c:strCache>
                <c:ptCount val="9"/>
                <c:pt idx="0">
                  <c:v>TV Radio Mail</c:v>
                </c:pt>
                <c:pt idx="1">
                  <c:v>Polling</c:v>
                </c:pt>
                <c:pt idx="2">
                  <c:v>Online</c:v>
                </c:pt>
                <c:pt idx="3">
                  <c:v>Press/Research</c:v>
                </c:pt>
                <c:pt idx="4">
                  <c:v>Fundraising</c:v>
                </c:pt>
                <c:pt idx="5">
                  <c:v>Payroll</c:v>
                </c:pt>
                <c:pt idx="6">
                  <c:v>Office/Admin</c:v>
                </c:pt>
                <c:pt idx="7">
                  <c:v>Legal/Acct</c:v>
                </c:pt>
                <c:pt idx="8">
                  <c:v>Political</c:v>
                </c:pt>
              </c:strCache>
            </c:strRef>
          </c:cat>
          <c:val>
            <c:numRef>
              <c:f>Sheet1!$B$1:$B$9</c:f>
              <c:numCache>
                <c:formatCode>0.00%</c:formatCode>
                <c:ptCount val="9"/>
                <c:pt idx="0">
                  <c:v>0.81850000000000001</c:v>
                </c:pt>
                <c:pt idx="1">
                  <c:v>7.51E-2</c:v>
                </c:pt>
                <c:pt idx="2">
                  <c:v>5.3E-3</c:v>
                </c:pt>
                <c:pt idx="3">
                  <c:v>8.8999999999999999E-3</c:v>
                </c:pt>
                <c:pt idx="4">
                  <c:v>0</c:v>
                </c:pt>
                <c:pt idx="5">
                  <c:v>5.33E-2</c:v>
                </c:pt>
                <c:pt idx="6">
                  <c:v>3.3E-3</c:v>
                </c:pt>
                <c:pt idx="7">
                  <c:v>2.23E-2</c:v>
                </c:pt>
                <c:pt idx="8">
                  <c:v>1.3299999999999999E-2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53B4-4C28-BF7E-491D8BEDE4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c:style val="1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Millions of dollars</c:v>
                </c:pt>
              </c:strCache>
            </c:strRef>
          </c:tx>
          <c:dPt>
            <c:idx val="0"/>
            <c:bubble3D val="0"/>
            <c:spPr>
              <a:solidFill>
                <a:srgbClr val="FF603B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58ED-42DF-A953-AB93D21F1682}"/>
              </c:ext>
            </c:extLst>
          </c:dPt>
          <c:dPt>
            <c:idx val="1"/>
            <c:bubble3D val="0"/>
            <c:spPr>
              <a:solidFill>
                <a:srgbClr val="E5DDD5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58ED-42DF-A953-AB93D21F1682}"/>
              </c:ext>
            </c:extLst>
          </c:dPt>
          <c:cat>
            <c:strRef>
              <c:f>Sheet1!$A$2:$A$3</c:f>
              <c:strCache>
                <c:ptCount val="2"/>
                <c:pt idx="0">
                  <c:v>Pavement rehabilitation</c:v>
                </c:pt>
                <c:pt idx="1">
                  <c:v>Other plan allocations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177.6</c:v>
                </c:pt>
                <c:pt idx="1">
                  <c:v>2492.4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8ED-42DF-A953-AB93D21F16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7T21:47:06.6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CHRIS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CHRIS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CHRIS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0" lvl="0" indent="0" algn="l" rtl="0">
              <a:lnSpc>
                <a:spcPct val="115000"/>
              </a:lnSpc>
              <a:spcBef>
                <a:spcPts val="2661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Montserrat"/>
              <a:buNone/>
            </a:pPr>
            <a:r>
              <a:rPr lang="en-US" sz="12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AA</a:t>
            </a:r>
          </a:p>
          <a:p>
            <a:pPr marL="242900" lvl="0" indent="-274650" algn="l" rtl="0">
              <a:lnSpc>
                <a:spcPct val="115000"/>
              </a:lnSpc>
              <a:spcBef>
                <a:spcPts val="2661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Montserrat"/>
              <a:buChar char="•"/>
            </a:pPr>
            <a:r>
              <a:rPr lang="en-US" sz="12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Looming deadline in order to maintain Transit and avoid lapse in funding</a:t>
            </a:r>
          </a:p>
          <a:p>
            <a:pPr marL="242900" indent="-274650">
              <a:lnSpc>
                <a:spcPct val="115000"/>
              </a:lnSpc>
              <a:spcBef>
                <a:spcPts val="2661"/>
              </a:spcBef>
              <a:buClr>
                <a:schemeClr val="lt1"/>
              </a:buClr>
              <a:buSzPct val="100000"/>
              <a:buFont typeface="Montserrat"/>
              <a:buChar char="•"/>
            </a:pPr>
            <a:r>
              <a:rPr lang="en-US" sz="12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Mike Ortega appointed</a:t>
            </a:r>
          </a:p>
          <a:p>
            <a:pPr marL="242900" lvl="0" indent="-274650" algn="l" rtl="0">
              <a:lnSpc>
                <a:spcPct val="115000"/>
              </a:lnSpc>
              <a:spcBef>
                <a:spcPts val="2661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Montserrat"/>
              <a:buChar char="•"/>
            </a:pPr>
            <a:r>
              <a:rPr lang="en-US" sz="12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Clarity on how to deliver remainder of RTA 1</a:t>
            </a:r>
          </a:p>
          <a:p>
            <a:pPr marL="242900" lvl="0" indent="-274650" algn="l" rtl="0">
              <a:lnSpc>
                <a:spcPct val="115000"/>
              </a:lnSpc>
              <a:spcBef>
                <a:spcPts val="2661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Montserrat"/>
              <a:buChar char="•"/>
            </a:pPr>
            <a:r>
              <a:rPr lang="en-US" sz="12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Change in momentum</a:t>
            </a:r>
          </a:p>
          <a:p>
            <a:pPr marL="242900" lvl="0" indent="-274650" algn="l" rtl="0">
              <a:lnSpc>
                <a:spcPct val="115000"/>
              </a:lnSpc>
              <a:spcBef>
                <a:spcPts val="2661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Montserrat"/>
              <a:buChar char="•"/>
            </a:pPr>
            <a:r>
              <a:rPr lang="en-US" sz="12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Sense that those of us supporting the effort were suddenly behind</a:t>
            </a:r>
            <a:endParaRPr lang="en-US" sz="9600" dirty="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1D1E9B-DF7B-0546-76CA-A43EE6F8E7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510C42-672A-7E6B-C211-AD06B01E1C9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B0DE7C-8DF2-F451-4F1E-557DB234C5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CRISTIE</a:t>
            </a: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6DEAA7-3EF2-6DA5-5B64-B88CED1DFE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9397686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7E271-0B97-7E4D-0E16-EA449E3BD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226F75-F03C-40C4-E320-7174F61460B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718D6A-0860-FB61-AB21-3EB7B849AC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AA</a:t>
            </a: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933B40-C0E4-C6F1-8D5E-1CA713D2F1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1502785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CRISTIE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AA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AA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CRISTIE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92763-CCD3-C1E3-B14C-2D5A4EACD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4DB157-BFB3-ADE1-AA5D-C6B73DC9E4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803E3B-2CA9-BC85-0C86-2867308889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AA</a:t>
            </a: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2D8954-FAA6-F5E6-7027-A9872A853125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508082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91B64E-A4DC-47BB-D83F-CD6C9E54F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A6A5CD-C950-DBFC-F124-20CF482D1F8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582F66-A1F3-DD8B-FBA0-3006F3652B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CRISTIE</a:t>
            </a: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901060-EB16-80B3-075A-8F30EE9E81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1352783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AA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CB496A-2728-AC26-C7A8-524C609B91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616818-542A-1600-BDA1-09246DD3994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164DDF-AC9E-9FA6-B8C0-39A7228595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CHRIS</a:t>
            </a: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6E5B97-DDC0-8B7B-7772-9E39980E2F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4224775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B19335-9C6B-C016-C581-47111124C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9939AB-7C8F-63F8-890A-BBC14274E2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F836C4-6D28-8D5D-9C50-685EEF9665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AA</a:t>
            </a: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9A42B-8601-023A-2D82-EFEBC63EDC39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353137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C63C4-BEFA-EF1E-6AA9-4D721C07D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CA2CDE-C058-165D-7D0A-A308A68D32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C646A3-F0ED-D4AC-5DD7-5914300A64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AA</a:t>
            </a: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8AC3B7-B0AC-1B2E-BFB7-637FF49BF52E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379041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CRISTIE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CRISTIE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rtadidthis.com/" TargetMode="External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hyperlink" Target="https://pimatransitmatters.com/" TargetMode="External"/><Relationship Id="rId7" Type="http://schemas.openxmlformats.org/officeDocument/2006/relationships/hyperlink" Target="https://investinourselves.com/" TargetMode="External"/><Relationship Id="rId12" Type="http://schemas.openxmlformats.org/officeDocument/2006/relationships/hyperlink" Target="https://momsforrta.com/" TargetMode="External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imaroadsafety.com/" TargetMode="External"/><Relationship Id="rId11" Type="http://schemas.openxmlformats.org/officeDocument/2006/relationships/hyperlink" Target="https://voteyesonboth.com/" TargetMode="External"/><Relationship Id="rId5" Type="http://schemas.openxmlformats.org/officeDocument/2006/relationships/hyperlink" Target="https://twoyesvoteszerotaxincrease.com/" TargetMode="External"/><Relationship Id="rId15" Type="http://schemas.openxmlformats.org/officeDocument/2006/relationships/image" Target="../media/image15.png"/><Relationship Id="rId10" Type="http://schemas.openxmlformats.org/officeDocument/2006/relationships/hyperlink" Target="https://keeppimamoving.com/" TargetMode="External"/><Relationship Id="rId19" Type="http://schemas.openxmlformats.org/officeDocument/2006/relationships/image" Target="../media/image19.png"/><Relationship Id="rId4" Type="http://schemas.openxmlformats.org/officeDocument/2006/relationships/hyperlink" Target="https://yesforallpima.com/" TargetMode="External"/><Relationship Id="rId9" Type="http://schemas.openxmlformats.org/officeDocument/2006/relationships/hyperlink" Target="https://yes418and419.com/" TargetMode="External"/><Relationship Id="rId1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13" Type="http://schemas.openxmlformats.org/officeDocument/2006/relationships/image" Target="../media/image30.pn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11" Type="http://schemas.openxmlformats.org/officeDocument/2006/relationships/image" Target="../media/image28.png"/><Relationship Id="rId5" Type="http://schemas.openxmlformats.org/officeDocument/2006/relationships/image" Target="../media/image22.jpeg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4" Type="http://schemas.openxmlformats.org/officeDocument/2006/relationships/image" Target="../media/image21.jpeg"/><Relationship Id="rId9" Type="http://schemas.openxmlformats.org/officeDocument/2006/relationships/image" Target="../media/image26.png"/><Relationship Id="rId1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customXml" Target="../ink/ink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3DA611A-67CC-484D-9617-0E812AD57E5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0"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3191910" y="266700"/>
            <a:ext cx="5808179" cy="314325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D7E6543-9320-4535-9715-67669A17691A}"/>
              </a:ext>
            </a:extLst>
          </p:cNvPr>
          <p:cNvSpPr>
            <a:spLocks noGrp="1"/>
          </p:cNvSpPr>
          <p:nvPr/>
        </p:nvSpPr>
        <p:spPr>
          <a:xfrm>
            <a:off x="4476750" y="4686300"/>
            <a:ext cx="3238500" cy="38100"/>
          </a:xfrm>
          <a:prstGeom prst="rect">
            <a:avLst/>
          </a:prstGeom>
          <a:solidFill>
            <a:srgbClr val="FF603B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5B56FE-7C70-48E2-B862-4503F73D826C}"/>
              </a:ext>
            </a:extLst>
          </p:cNvPr>
          <p:cNvSpPr>
            <a:spLocks noGrp="1"/>
          </p:cNvSpPr>
          <p:nvPr/>
        </p:nvSpPr>
        <p:spPr>
          <a:xfrm>
            <a:off x="2190750" y="6096000"/>
            <a:ext cx="78105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algn="ctr">
              <a:buNone/>
              <a:defRPr sz="135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350" dirty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September 24, 2026 | 10:45 AM - 11:45 AM | Coronado Ballroom</a:t>
            </a:r>
          </a:p>
        </p:txBody>
      </p:sp>
      <p:sp>
        <p:nvSpPr>
          <p:cNvPr id="13" name="Text · GREEN LIGHT"/>
          <p:cNvSpPr txBox="1"/>
          <p:nvPr/>
        </p:nvSpPr>
        <p:spPr>
          <a:xfrm>
            <a:off x="1051560" y="3502152"/>
            <a:ext cx="10094976" cy="6400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3900" b="1">
                <a:solidFill>
                  <a:srgbClr val="FFFFFF"/>
                </a:solidFill>
                <a:latin typeface="Nimbus Sans"/>
              </a:rPr>
              <a:t>GREEN LIGHT</a:t>
            </a:r>
          </a:p>
        </p:txBody>
      </p:sp>
      <p:sp>
        <p:nvSpPr>
          <p:cNvPr id="14" name="Text · What RTA Next Teaches Us About Winning at the Ballot Bo"/>
          <p:cNvSpPr txBox="1"/>
          <p:nvPr/>
        </p:nvSpPr>
        <p:spPr>
          <a:xfrm>
            <a:off x="1051560" y="4160520"/>
            <a:ext cx="10094976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FFFFFF"/>
                </a:solidFill>
                <a:latin typeface="Nimbus Sans"/>
              </a:rPr>
              <a:t>What RTA Next Teaches Us About Winning at the Ballot Box</a:t>
            </a:r>
          </a:p>
        </p:txBody>
      </p:sp>
      <p:sp>
        <p:nvSpPr>
          <p:cNvPr id="15" name="Text · Chris Bridges  |  Alejandro Angel  |  Cristie Street"/>
          <p:cNvSpPr txBox="1"/>
          <p:nvPr/>
        </p:nvSpPr>
        <p:spPr>
          <a:xfrm>
            <a:off x="1188720" y="4965192"/>
            <a:ext cx="9811512" cy="34747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78D6E8"/>
                </a:solidFill>
                <a:latin typeface="Nimbus Sans"/>
              </a:rPr>
              <a:t>Chris Bridges  |  Alejandro Angel  |  Cristie Street</a:t>
            </a:r>
          </a:p>
        </p:txBody>
      </p:sp>
    </p:spTree>
    <p:extLst>
      <p:ext uri="{BB962C8B-B14F-4D97-AF65-F5344CB8AC3E}">
        <p14:creationId xmlns:p14="http://schemas.microsoft.com/office/powerpoint/2010/main" val="14888416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C4D0EDE-BB92-4B5B-A583-07F1230D290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DE87447-2B45-4A60-A412-7D496A1A7E93}"/>
              </a:ext>
            </a:extLst>
          </p:cNvPr>
          <p:cNvSpPr>
            <a:spLocks noGrp="1"/>
          </p:cNvSpPr>
          <p:nvPr/>
        </p:nvSpPr>
        <p:spPr>
          <a:xfrm>
            <a:off x="609600" y="428625"/>
            <a:ext cx="6953250" cy="6096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buNone/>
              <a:defRPr sz="277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277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SESSION CHECK-IN &amp; LIVE Q&amp;A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865CF4-414A-440E-942C-5245F237D710}"/>
              </a:ext>
            </a:extLst>
          </p:cNvPr>
          <p:cNvSpPr>
            <a:spLocks noGrp="1"/>
          </p:cNvSpPr>
          <p:nvPr/>
        </p:nvSpPr>
        <p:spPr>
          <a:xfrm>
            <a:off x="609600" y="1238250"/>
            <a:ext cx="6191250" cy="7620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buNone/>
              <a:defRPr sz="1800">
                <a:solidFill>
                  <a:srgbClr val="78D6E8"/>
                </a:solidFill>
                <a:latin typeface="Nimbus Sans"/>
                <a:ea typeface="Nimbus Sans"/>
                <a:cs typeface="Nimbus Sans"/>
              </a:defRPr>
            </a:pPr>
            <a:r>
              <a:rPr sz="1800">
                <a:solidFill>
                  <a:srgbClr val="78D6E8"/>
                </a:solidFill>
                <a:latin typeface="Nimbus Sans"/>
                <a:ea typeface="Nimbus Sans"/>
                <a:cs typeface="Nimbus Sans"/>
              </a:rPr>
              <a:t>Scan once to check in, submit questions and participate during the session.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59D4EB3-D8AB-4C24-89FB-38EAE08FF321}"/>
              </a:ext>
            </a:extLst>
          </p:cNvPr>
          <p:cNvSpPr>
            <a:spLocks noGrp="1"/>
          </p:cNvSpPr>
          <p:nvPr/>
        </p:nvSpPr>
        <p:spPr>
          <a:xfrm>
            <a:off x="609600" y="2286000"/>
            <a:ext cx="5810250" cy="1752600"/>
          </a:xfrm>
          <a:prstGeom prst="roundRect">
            <a:avLst>
              <a:gd name="adj" fmla="val 4348"/>
            </a:avLst>
          </a:prstGeom>
          <a:solidFill>
            <a:srgbClr val="3B2625"/>
          </a:solidFill>
          <a:ln w="28575">
            <a:solidFill>
              <a:srgbClr val="FF603B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2E9394-A09A-44E4-BA14-CCB62DAC9000}"/>
              </a:ext>
            </a:extLst>
          </p:cNvPr>
          <p:cNvSpPr>
            <a:spLocks noGrp="1"/>
          </p:cNvSpPr>
          <p:nvPr/>
        </p:nvSpPr>
        <p:spPr>
          <a:xfrm>
            <a:off x="914400" y="2552700"/>
            <a:ext cx="28575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buNone/>
              <a:defRPr sz="1275" b="1">
                <a:solidFill>
                  <a:srgbClr val="FF603B"/>
                </a:solidFill>
                <a:latin typeface="Nimbus Sans"/>
                <a:ea typeface="Nimbus Sans"/>
                <a:cs typeface="Nimbus Sans"/>
              </a:defRPr>
            </a:pPr>
            <a:r>
              <a:rPr sz="1275" b="1">
                <a:solidFill>
                  <a:srgbClr val="FF603B"/>
                </a:solidFill>
                <a:latin typeface="Nimbus Sans"/>
                <a:ea typeface="Nimbus Sans"/>
                <a:cs typeface="Nimbus Sans"/>
              </a:rPr>
              <a:t>SESSION CODE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FBF5E3-5455-41D7-81D2-BABDDAED4867}"/>
              </a:ext>
            </a:extLst>
          </p:cNvPr>
          <p:cNvSpPr>
            <a:spLocks noGrp="1"/>
          </p:cNvSpPr>
          <p:nvPr/>
        </p:nvSpPr>
        <p:spPr>
          <a:xfrm>
            <a:off x="914400" y="3000375"/>
            <a:ext cx="5429250" cy="628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87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87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7ca0efe3-b186-4c24-88c8-accd753b3719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0C6A305-E52D-4269-B219-E1E1B422CC75}"/>
              </a:ext>
            </a:extLst>
          </p:cNvPr>
          <p:cNvSpPr>
            <a:spLocks noGrp="1"/>
          </p:cNvSpPr>
          <p:nvPr/>
        </p:nvSpPr>
        <p:spPr>
          <a:xfrm>
            <a:off x="914400" y="4267200"/>
            <a:ext cx="523875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buNone/>
              <a:defRPr sz="135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35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September 24, 2026 | 10:45 AM - 11:45 AM | Coronado Ballroom.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1EAAD26-CDF3-4577-A5BE-1B1203220030}"/>
              </a:ext>
            </a:extLst>
          </p:cNvPr>
          <p:cNvSpPr>
            <a:spLocks noGrp="1"/>
          </p:cNvSpPr>
          <p:nvPr/>
        </p:nvSpPr>
        <p:spPr>
          <a:xfrm>
            <a:off x="7810500" y="838200"/>
            <a:ext cx="3448050" cy="4476750"/>
          </a:xfrm>
          <a:prstGeom prst="roundRect">
            <a:avLst>
              <a:gd name="adj" fmla="val 2210"/>
            </a:avLst>
          </a:prstGeom>
          <a:solidFill>
            <a:srgbClr val="FFFFFF"/>
          </a:solidFill>
          <a:ln w="0">
            <a:solidFill>
              <a:srgbClr val="FFFFFF"/>
            </a:solidFill>
          </a:ln>
        </p:spPr>
        <p:txBody>
          <a:bodyPr/>
          <a:lstStyle/>
          <a:p>
            <a:endParaRPr lang="en-US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124825" y="1162050"/>
            <a:ext cx="2819400" cy="28194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25E1820-B688-48D7-A956-5976A2026DF7}"/>
              </a:ext>
            </a:extLst>
          </p:cNvPr>
          <p:cNvSpPr>
            <a:spLocks noGrp="1"/>
          </p:cNvSpPr>
          <p:nvPr/>
        </p:nvSpPr>
        <p:spPr>
          <a:xfrm>
            <a:off x="7981950" y="4286250"/>
            <a:ext cx="310515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buNone/>
              <a:defRPr sz="1350" b="1">
                <a:solidFill>
                  <a:srgbClr val="1B0D0E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>
                <a:solidFill>
                  <a:srgbClr val="1B0D0E"/>
                </a:solidFill>
                <a:latin typeface="Nimbus Sans"/>
                <a:ea typeface="Nimbus Sans"/>
                <a:cs typeface="Nimbus Sans"/>
              </a:rPr>
              <a:t>SCAN FOR LIVE SESSION</a:t>
            </a:r>
          </a:p>
        </p:txBody>
      </p:sp>
    </p:spTree>
    <p:extLst>
      <p:ext uri="{BB962C8B-B14F-4D97-AF65-F5344CB8AC3E}">
        <p14:creationId xmlns:p14="http://schemas.microsoft.com/office/powerpoint/2010/main" val="262989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77BB7DF-4BF1-4D30-B727-F7A72C49C33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90600"/>
          </a:xfrm>
          <a:prstGeom prst="rect">
            <a:avLst/>
          </a:prstGeom>
          <a:solidFill>
            <a:srgbClr val="1B0D0E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065096-1311-4EF1-AE30-FA1260977260}"/>
              </a:ext>
            </a:extLst>
          </p:cNvPr>
          <p:cNvSpPr>
            <a:spLocks noGrp="1"/>
          </p:cNvSpPr>
          <p:nvPr/>
        </p:nvSpPr>
        <p:spPr>
          <a:xfrm>
            <a:off x="0" y="952500"/>
            <a:ext cx="12192000" cy="38100"/>
          </a:xfrm>
          <a:prstGeom prst="rect">
            <a:avLst/>
          </a:prstGeom>
          <a:solidFill>
            <a:srgbClr val="FF603B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Conference header · WHAT VOTERS WERE DECIDING">
            <a:extLst>
              <a:ext uri="{FF2B5EF4-FFF2-40B4-BE49-F238E27FC236}">
                <a16:creationId xmlns:a16="http://schemas.microsoft.com/office/drawing/2014/main" id="{4CD95CA3-26D9-446E-9D53-5E8E0E1AD805}"/>
              </a:ext>
            </a:extLst>
          </p:cNvPr>
          <p:cNvSpPr>
            <a:spLocks noGrp="1"/>
          </p:cNvSpPr>
          <p:nvPr/>
        </p:nvSpPr>
        <p:spPr>
          <a:xfrm>
            <a:off x="609600" y="228600"/>
            <a:ext cx="7955279" cy="5143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buNone/>
              <a:defRPr sz="25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550" b="1" dirty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RTA NEXT – The Two Question Renewal for Pima County</a:t>
            </a:r>
            <a:endParaRPr sz="2550" b="1" dirty="0">
              <a:solidFill>
                <a:srgbClr val="FFFFFF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1E46ECE-55A1-499D-8D32-C3065DA46FEC}"/>
              </a:ext>
            </a:extLst>
          </p:cNvPr>
          <p:cNvSpPr>
            <a:spLocks noGrp="1"/>
          </p:cNvSpPr>
          <p:nvPr/>
        </p:nvSpPr>
        <p:spPr>
          <a:xfrm>
            <a:off x="8572500" y="314325"/>
            <a:ext cx="30099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buNone/>
              <a:defRPr sz="1275">
                <a:solidFill>
                  <a:srgbClr val="78D6E8"/>
                </a:solidFill>
                <a:latin typeface="Nimbus Sans"/>
                <a:ea typeface="Nimbus Sans"/>
                <a:cs typeface="Nimbus Sans"/>
              </a:defRPr>
            </a:pPr>
            <a:r>
              <a:rPr sz="1275">
                <a:solidFill>
                  <a:srgbClr val="78D6E8"/>
                </a:solidFill>
                <a:latin typeface="Nimbus Sans"/>
                <a:ea typeface="Nimbus Sans"/>
                <a:cs typeface="Nimbus Sans"/>
              </a:rPr>
              <a:t>Coronado Ballroom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D83C99B-9566-4CE0-89FB-6114A4D80DCF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26670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3939" lnSpcReduction="10000"/>
          </a:bodyPr>
          <a:lstStyle/>
          <a:p>
            <a:pPr>
              <a:buNone/>
              <a:defRPr sz="825" b="1">
                <a:solidFill>
                  <a:srgbClr val="FF603B"/>
                </a:solidFill>
                <a:latin typeface="Nimbus Sans"/>
                <a:ea typeface="Nimbus Sans"/>
                <a:cs typeface="Nimbus Sans"/>
              </a:defRPr>
            </a:pPr>
            <a:r>
              <a:rPr sz="825" b="1">
                <a:solidFill>
                  <a:srgbClr val="FF603B"/>
                </a:solidFill>
                <a:latin typeface="Nimbus Sans"/>
                <a:ea typeface="Nimbus Sans"/>
                <a:cs typeface="Nimbus Sans"/>
              </a:rPr>
              <a:t>ROADS &amp; STREETS 2026</a:t>
            </a:r>
          </a:p>
        </p:txBody>
      </p:sp>
      <p:sp>
        <p:nvSpPr>
          <p:cNvPr id="17" name="Text · 20 years"/>
          <p:cNvSpPr txBox="1"/>
          <p:nvPr/>
        </p:nvSpPr>
        <p:spPr>
          <a:xfrm>
            <a:off x="731520" y="1325880"/>
            <a:ext cx="2880360" cy="6400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3800" b="1">
                <a:solidFill>
                  <a:srgbClr val="1B0D0E"/>
                </a:solidFill>
                <a:latin typeface="Nimbus Sans"/>
              </a:rPr>
              <a:t>20 years</a:t>
            </a:r>
          </a:p>
        </p:txBody>
      </p:sp>
      <p:sp>
        <p:nvSpPr>
          <p:cNvPr id="18" name="Text · $2.67 billion"/>
          <p:cNvSpPr txBox="1"/>
          <p:nvPr/>
        </p:nvSpPr>
        <p:spPr>
          <a:xfrm>
            <a:off x="4069080" y="1325880"/>
            <a:ext cx="3749039" cy="6400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3800" b="1">
                <a:solidFill>
                  <a:srgbClr val="1B0D0E"/>
                </a:solidFill>
                <a:latin typeface="Nimbus Sans"/>
              </a:rPr>
              <a:t>$2.67 billion</a:t>
            </a:r>
          </a:p>
        </p:txBody>
      </p:sp>
      <p:sp>
        <p:nvSpPr>
          <p:cNvPr id="19" name="Text · ½-cent tax"/>
          <p:cNvSpPr txBox="1"/>
          <p:nvPr/>
        </p:nvSpPr>
        <p:spPr>
          <a:xfrm>
            <a:off x="8229600" y="1325880"/>
            <a:ext cx="3246120" cy="6400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3800" b="1">
                <a:solidFill>
                  <a:srgbClr val="1B0D0E"/>
                </a:solidFill>
                <a:latin typeface="Nimbus Sans"/>
              </a:rPr>
              <a:t>½-cent tax</a:t>
            </a:r>
          </a:p>
        </p:txBody>
      </p:sp>
      <p:sp>
        <p:nvSpPr>
          <p:cNvPr id="20" name="Text · Regional transportation investment"/>
          <p:cNvSpPr txBox="1"/>
          <p:nvPr/>
        </p:nvSpPr>
        <p:spPr>
          <a:xfrm>
            <a:off x="749808" y="2029968"/>
            <a:ext cx="6400800" cy="34747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5A5552"/>
                </a:solidFill>
                <a:latin typeface="Nimbus Sans"/>
              </a:rPr>
              <a:t>Regional transportation investment</a:t>
            </a:r>
          </a:p>
        </p:txBody>
      </p:sp>
      <p:sp>
        <p:nvSpPr>
          <p:cNvPr id="21" name="Text · Same rate"/>
          <p:cNvSpPr txBox="1"/>
          <p:nvPr/>
        </p:nvSpPr>
        <p:spPr>
          <a:xfrm>
            <a:off x="8266175" y="2029968"/>
            <a:ext cx="2743200" cy="34747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5A5552"/>
                </a:solidFill>
                <a:latin typeface="Nimbus Sans"/>
              </a:rPr>
              <a:t>Same rate</a:t>
            </a:r>
          </a:p>
        </p:txBody>
      </p:sp>
      <p:sp>
        <p:nvSpPr>
          <p:cNvPr id="22" name="Panel"/>
          <p:cNvSpPr/>
          <p:nvPr/>
        </p:nvSpPr>
        <p:spPr>
          <a:xfrm>
            <a:off x="731520" y="2706624"/>
            <a:ext cx="5138928" cy="1444752"/>
          </a:xfrm>
          <a:prstGeom prst="rect">
            <a:avLst/>
          </a:prstGeom>
          <a:solidFill>
            <a:srgbClr val="1B0D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 · 418"/>
          <p:cNvSpPr txBox="1"/>
          <p:nvPr/>
        </p:nvSpPr>
        <p:spPr>
          <a:xfrm>
            <a:off x="941832" y="2907792"/>
            <a:ext cx="1417320" cy="777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5100" b="1">
                <a:solidFill>
                  <a:srgbClr val="78D6E8"/>
                </a:solidFill>
                <a:latin typeface="Nimbus Sans"/>
              </a:rPr>
              <a:t>418</a:t>
            </a:r>
          </a:p>
        </p:txBody>
      </p:sp>
      <p:sp>
        <p:nvSpPr>
          <p:cNvPr id="24" name="Text · THE PLAN"/>
          <p:cNvSpPr txBox="1"/>
          <p:nvPr/>
        </p:nvSpPr>
        <p:spPr>
          <a:xfrm>
            <a:off x="2487168" y="2926080"/>
            <a:ext cx="3108960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FFFFFF"/>
                </a:solidFill>
                <a:latin typeface="Nimbus Sans"/>
              </a:rPr>
              <a:t>THE PLAN</a:t>
            </a:r>
          </a:p>
        </p:txBody>
      </p:sp>
      <p:sp>
        <p:nvSpPr>
          <p:cNvPr id="25" name="Text · Roads · transit · safety · environment"/>
          <p:cNvSpPr txBox="1"/>
          <p:nvPr/>
        </p:nvSpPr>
        <p:spPr>
          <a:xfrm>
            <a:off x="2487168" y="3410712"/>
            <a:ext cx="3072384" cy="5943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FFFFFF"/>
                </a:solidFill>
                <a:latin typeface="Nimbus Sans"/>
              </a:rPr>
              <a:t>Roads · transit · safety · environment</a:t>
            </a:r>
          </a:p>
        </p:txBody>
      </p:sp>
      <p:sp>
        <p:nvSpPr>
          <p:cNvPr id="26" name="Panel"/>
          <p:cNvSpPr/>
          <p:nvPr/>
        </p:nvSpPr>
        <p:spPr>
          <a:xfrm>
            <a:off x="6309360" y="2706624"/>
            <a:ext cx="5138928" cy="1444752"/>
          </a:xfrm>
          <a:prstGeom prst="rect">
            <a:avLst/>
          </a:prstGeom>
          <a:solidFill>
            <a:srgbClr val="1B0D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 · 419"/>
          <p:cNvSpPr txBox="1"/>
          <p:nvPr/>
        </p:nvSpPr>
        <p:spPr>
          <a:xfrm>
            <a:off x="6519672" y="2907792"/>
            <a:ext cx="1417320" cy="777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5100" b="1">
                <a:solidFill>
                  <a:srgbClr val="FF603B"/>
                </a:solidFill>
                <a:latin typeface="Nimbus Sans"/>
              </a:rPr>
              <a:t>419</a:t>
            </a:r>
          </a:p>
        </p:txBody>
      </p:sp>
      <p:sp>
        <p:nvSpPr>
          <p:cNvPr id="28" name="Text · THE FUNDING"/>
          <p:cNvSpPr txBox="1"/>
          <p:nvPr/>
        </p:nvSpPr>
        <p:spPr>
          <a:xfrm>
            <a:off x="8065008" y="2926080"/>
            <a:ext cx="3108960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FFFFFF"/>
                </a:solidFill>
                <a:latin typeface="Nimbus Sans"/>
              </a:rPr>
              <a:t>THE FUNDING</a:t>
            </a:r>
          </a:p>
        </p:txBody>
      </p:sp>
      <p:sp>
        <p:nvSpPr>
          <p:cNvPr id="29" name="Text · A 20-year sales-tax authorization"/>
          <p:cNvSpPr txBox="1"/>
          <p:nvPr/>
        </p:nvSpPr>
        <p:spPr>
          <a:xfrm>
            <a:off x="8065008" y="3410712"/>
            <a:ext cx="3072384" cy="5943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FFFFFF"/>
                </a:solidFill>
                <a:latin typeface="Nimbus Sans"/>
              </a:rPr>
              <a:t>A 20-year sales-tax authorization</a:t>
            </a:r>
          </a:p>
        </p:txBody>
      </p:sp>
      <p:pic>
        <p:nvPicPr>
          <p:cNvPr id="30" name="Source photograph · Sun Link" descr="campaign-image10.jpeg"/>
          <p:cNvPicPr>
            <a:picLocks noChangeAspect="1"/>
          </p:cNvPicPr>
          <p:nvPr/>
        </p:nvPicPr>
        <p:blipFill>
          <a:blip r:embed="rId3"/>
          <a:srcRect t="13495" b="13495"/>
          <a:stretch>
            <a:fillRect/>
          </a:stretch>
        </p:blipFill>
        <p:spPr>
          <a:xfrm>
            <a:off x="731520" y="4462272"/>
            <a:ext cx="5138928" cy="1389888"/>
          </a:xfrm>
          <a:prstGeom prst="rect">
            <a:avLst/>
          </a:prstGeom>
        </p:spPr>
      </p:pic>
      <p:pic>
        <p:nvPicPr>
          <p:cNvPr id="31" name="Source photograph · regional roadway" descr="campaign-image5.png"/>
          <p:cNvPicPr>
            <a:picLocks noChangeAspect="1"/>
          </p:cNvPicPr>
          <p:nvPr/>
        </p:nvPicPr>
        <p:blipFill>
          <a:blip r:embed="rId4"/>
          <a:srcRect t="39713" b="39713"/>
          <a:stretch>
            <a:fillRect/>
          </a:stretch>
        </p:blipFill>
        <p:spPr>
          <a:xfrm>
            <a:off x="6309360" y="4462272"/>
            <a:ext cx="5138928" cy="1389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352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77BB7DF-4BF1-4D30-B727-F7A72C49C33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90600"/>
          </a:xfrm>
          <a:prstGeom prst="rect">
            <a:avLst/>
          </a:prstGeom>
          <a:solidFill>
            <a:srgbClr val="1B0D0E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065096-1311-4EF1-AE30-FA1260977260}"/>
              </a:ext>
            </a:extLst>
          </p:cNvPr>
          <p:cNvSpPr>
            <a:spLocks noGrp="1"/>
          </p:cNvSpPr>
          <p:nvPr/>
        </p:nvSpPr>
        <p:spPr>
          <a:xfrm>
            <a:off x="0" y="952500"/>
            <a:ext cx="12192000" cy="38100"/>
          </a:xfrm>
          <a:prstGeom prst="rect">
            <a:avLst/>
          </a:prstGeom>
          <a:solidFill>
            <a:srgbClr val="FF603B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Conference header · THE PLEDGES MADE IT REAL">
            <a:extLst>
              <a:ext uri="{FF2B5EF4-FFF2-40B4-BE49-F238E27FC236}">
                <a16:creationId xmlns:a16="http://schemas.microsoft.com/office/drawing/2014/main" id="{4CD95CA3-26D9-446E-9D53-5E8E0E1AD805}"/>
              </a:ext>
            </a:extLst>
          </p:cNvPr>
          <p:cNvSpPr>
            <a:spLocks noGrp="1"/>
          </p:cNvSpPr>
          <p:nvPr/>
        </p:nvSpPr>
        <p:spPr>
          <a:xfrm>
            <a:off x="609600" y="228600"/>
            <a:ext cx="7955279" cy="5143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buNone/>
              <a:defRPr sz="25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550" b="1" dirty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THE SPRING OF OUR DISCONTENT</a:t>
            </a:r>
            <a:endParaRPr sz="2550" b="1" dirty="0">
              <a:solidFill>
                <a:srgbClr val="FFFFFF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1E46ECE-55A1-499D-8D32-C3065DA46FEC}"/>
              </a:ext>
            </a:extLst>
          </p:cNvPr>
          <p:cNvSpPr>
            <a:spLocks noGrp="1"/>
          </p:cNvSpPr>
          <p:nvPr/>
        </p:nvSpPr>
        <p:spPr>
          <a:xfrm>
            <a:off x="8572500" y="314325"/>
            <a:ext cx="30099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buNone/>
              <a:defRPr sz="1275">
                <a:solidFill>
                  <a:srgbClr val="78D6E8"/>
                </a:solidFill>
                <a:latin typeface="Nimbus Sans"/>
                <a:ea typeface="Nimbus Sans"/>
                <a:cs typeface="Nimbus Sans"/>
              </a:defRPr>
            </a:pPr>
            <a:r>
              <a:rPr sz="1275">
                <a:solidFill>
                  <a:srgbClr val="78D6E8"/>
                </a:solidFill>
                <a:latin typeface="Nimbus Sans"/>
                <a:ea typeface="Nimbus Sans"/>
                <a:cs typeface="Nimbus Sans"/>
              </a:rPr>
              <a:t>Coronado Ballroom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D83C99B-9566-4CE0-89FB-6114A4D80DCF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26670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3939" lnSpcReduction="10000"/>
          </a:bodyPr>
          <a:lstStyle/>
          <a:p>
            <a:pPr>
              <a:buNone/>
              <a:defRPr sz="825" b="1">
                <a:solidFill>
                  <a:srgbClr val="FF603B"/>
                </a:solidFill>
                <a:latin typeface="Nimbus Sans"/>
                <a:ea typeface="Nimbus Sans"/>
                <a:cs typeface="Nimbus Sans"/>
              </a:defRPr>
            </a:pPr>
            <a:r>
              <a:rPr sz="825" b="1">
                <a:solidFill>
                  <a:srgbClr val="FF603B"/>
                </a:solidFill>
                <a:latin typeface="Nimbus Sans"/>
                <a:ea typeface="Nimbus Sans"/>
                <a:cs typeface="Nimbus Sans"/>
              </a:rPr>
              <a:t>ROADS &amp; STREETS 2026</a:t>
            </a:r>
          </a:p>
        </p:txBody>
      </p:sp>
      <p:sp>
        <p:nvSpPr>
          <p:cNvPr id="17" name="Panel"/>
          <p:cNvSpPr/>
          <p:nvPr/>
        </p:nvSpPr>
        <p:spPr>
          <a:xfrm>
            <a:off x="731519" y="1755644"/>
            <a:ext cx="10934299" cy="4606649"/>
          </a:xfrm>
          <a:prstGeom prst="rect">
            <a:avLst/>
          </a:prstGeom>
          <a:solidFill>
            <a:srgbClr val="1B0D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5F86547-146A-379C-3279-91BD976A8B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2352" y="2212846"/>
            <a:ext cx="4555746" cy="366605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BDD08EA-6034-6754-39B8-B0E7843FE4F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0879" y="2212846"/>
            <a:ext cx="4771859" cy="3666051"/>
          </a:xfrm>
          <a:prstGeom prst="rect">
            <a:avLst/>
          </a:prstGeom>
        </p:spPr>
      </p:pic>
      <p:sp>
        <p:nvSpPr>
          <p:cNvPr id="12" name="Text · THE EARLY COALITION">
            <a:extLst>
              <a:ext uri="{FF2B5EF4-FFF2-40B4-BE49-F238E27FC236}">
                <a16:creationId xmlns:a16="http://schemas.microsoft.com/office/drawing/2014/main" id="{E5DD3DD3-D7E3-0FE6-389F-A854F1D45907}"/>
              </a:ext>
            </a:extLst>
          </p:cNvPr>
          <p:cNvSpPr txBox="1"/>
          <p:nvPr/>
        </p:nvSpPr>
        <p:spPr>
          <a:xfrm>
            <a:off x="731519" y="1272248"/>
            <a:ext cx="6126480" cy="34747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700" b="1" dirty="0">
                <a:solidFill>
                  <a:srgbClr val="5A5552"/>
                </a:solidFill>
                <a:latin typeface="Nimbus Sans"/>
              </a:rPr>
              <a:t>FEBRUARY 2025 POLLING DATA</a:t>
            </a:r>
            <a:endParaRPr sz="1700" b="1" dirty="0">
              <a:solidFill>
                <a:srgbClr val="5A5552"/>
              </a:solidFill>
              <a:latin typeface="Nimbus Sans"/>
            </a:endParaRPr>
          </a:p>
        </p:txBody>
      </p:sp>
    </p:spTree>
    <p:extLst>
      <p:ext uri="{BB962C8B-B14F-4D97-AF65-F5344CB8AC3E}">
        <p14:creationId xmlns:p14="http://schemas.microsoft.com/office/powerpoint/2010/main" val="514352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84632D-FA0E-5031-955B-8771EF379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1AE5A106-4796-8B85-A7DD-0AF4D1C484D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90600"/>
          </a:xfrm>
          <a:prstGeom prst="rect">
            <a:avLst/>
          </a:prstGeom>
          <a:solidFill>
            <a:srgbClr val="1B0D0E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BF9F90E-7EFE-0005-440D-ECFFB265C1B7}"/>
              </a:ext>
            </a:extLst>
          </p:cNvPr>
          <p:cNvSpPr>
            <a:spLocks noGrp="1"/>
          </p:cNvSpPr>
          <p:nvPr/>
        </p:nvSpPr>
        <p:spPr>
          <a:xfrm>
            <a:off x="0" y="952500"/>
            <a:ext cx="12192000" cy="38100"/>
          </a:xfrm>
          <a:prstGeom prst="rect">
            <a:avLst/>
          </a:prstGeom>
          <a:solidFill>
            <a:srgbClr val="FF603B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Conference header · THE PLEDGES MADE IT REAL">
            <a:extLst>
              <a:ext uri="{FF2B5EF4-FFF2-40B4-BE49-F238E27FC236}">
                <a16:creationId xmlns:a16="http://schemas.microsoft.com/office/drawing/2014/main" id="{74768DAA-4539-4FFF-C9E0-E70C09B99504}"/>
              </a:ext>
            </a:extLst>
          </p:cNvPr>
          <p:cNvSpPr>
            <a:spLocks noGrp="1"/>
          </p:cNvSpPr>
          <p:nvPr/>
        </p:nvSpPr>
        <p:spPr>
          <a:xfrm>
            <a:off x="609600" y="228600"/>
            <a:ext cx="7955279" cy="5143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buNone/>
              <a:defRPr sz="25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2550" b="1" dirty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THE PLEDGES MADE IT REAL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A5B03C2-CAB9-531F-C186-CF3603B767D3}"/>
              </a:ext>
            </a:extLst>
          </p:cNvPr>
          <p:cNvSpPr>
            <a:spLocks noGrp="1"/>
          </p:cNvSpPr>
          <p:nvPr/>
        </p:nvSpPr>
        <p:spPr>
          <a:xfrm>
            <a:off x="8572500" y="314325"/>
            <a:ext cx="30099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buNone/>
              <a:defRPr sz="1275">
                <a:solidFill>
                  <a:srgbClr val="78D6E8"/>
                </a:solidFill>
                <a:latin typeface="Nimbus Sans"/>
                <a:ea typeface="Nimbus Sans"/>
                <a:cs typeface="Nimbus Sans"/>
              </a:defRPr>
            </a:pPr>
            <a:r>
              <a:rPr sz="1275">
                <a:solidFill>
                  <a:srgbClr val="78D6E8"/>
                </a:solidFill>
                <a:latin typeface="Nimbus Sans"/>
                <a:ea typeface="Nimbus Sans"/>
                <a:cs typeface="Nimbus Sans"/>
              </a:rPr>
              <a:t>Coronado Ballroom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54E81EA-7B61-D90D-C661-A945FCA55438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26670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3939" lnSpcReduction="10000"/>
          </a:bodyPr>
          <a:lstStyle/>
          <a:p>
            <a:pPr>
              <a:buNone/>
              <a:defRPr sz="825" b="1">
                <a:solidFill>
                  <a:srgbClr val="FF603B"/>
                </a:solidFill>
                <a:latin typeface="Nimbus Sans"/>
                <a:ea typeface="Nimbus Sans"/>
                <a:cs typeface="Nimbus Sans"/>
              </a:defRPr>
            </a:pPr>
            <a:r>
              <a:rPr sz="825" b="1">
                <a:solidFill>
                  <a:srgbClr val="FF603B"/>
                </a:solidFill>
                <a:latin typeface="Nimbus Sans"/>
                <a:ea typeface="Nimbus Sans"/>
                <a:cs typeface="Nimbus Sans"/>
              </a:rPr>
              <a:t>ROADS &amp; STREETS 2026</a:t>
            </a:r>
          </a:p>
        </p:txBody>
      </p:sp>
      <p:sp>
        <p:nvSpPr>
          <p:cNvPr id="17" name="Panel">
            <a:extLst>
              <a:ext uri="{FF2B5EF4-FFF2-40B4-BE49-F238E27FC236}">
                <a16:creationId xmlns:a16="http://schemas.microsoft.com/office/drawing/2014/main" id="{276B69B9-3FDB-1589-EFE7-0EF107EAC02E}"/>
              </a:ext>
            </a:extLst>
          </p:cNvPr>
          <p:cNvSpPr/>
          <p:nvPr/>
        </p:nvSpPr>
        <p:spPr>
          <a:xfrm>
            <a:off x="731520" y="1389888"/>
            <a:ext cx="3959352" cy="4315968"/>
          </a:xfrm>
          <a:prstGeom prst="rect">
            <a:avLst/>
          </a:prstGeom>
          <a:solidFill>
            <a:srgbClr val="1B0D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 · $500,000">
            <a:extLst>
              <a:ext uri="{FF2B5EF4-FFF2-40B4-BE49-F238E27FC236}">
                <a16:creationId xmlns:a16="http://schemas.microsoft.com/office/drawing/2014/main" id="{3AD0A921-04B0-57C2-B8BF-B854A32784FA}"/>
              </a:ext>
            </a:extLst>
          </p:cNvPr>
          <p:cNvSpPr txBox="1"/>
          <p:nvPr/>
        </p:nvSpPr>
        <p:spPr>
          <a:xfrm>
            <a:off x="960120" y="1792224"/>
            <a:ext cx="3511296" cy="8229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4900" b="1" dirty="0">
                <a:solidFill>
                  <a:srgbClr val="78D6E8"/>
                </a:solidFill>
                <a:latin typeface="Nimbus Sans"/>
              </a:rPr>
              <a:t>$500,000</a:t>
            </a:r>
            <a:r>
              <a:rPr lang="en-US" sz="4900" b="1" dirty="0">
                <a:solidFill>
                  <a:srgbClr val="78D6E8"/>
                </a:solidFill>
                <a:latin typeface="Nimbus Sans"/>
              </a:rPr>
              <a:t>+</a:t>
            </a:r>
            <a:endParaRPr sz="4900" b="1" dirty="0">
              <a:solidFill>
                <a:srgbClr val="78D6E8"/>
              </a:solidFill>
              <a:latin typeface="Nimbus Sans"/>
            </a:endParaRPr>
          </a:p>
        </p:txBody>
      </p:sp>
      <p:sp>
        <p:nvSpPr>
          <p:cNvPr id="19" name="Text · in early pledges">
            <a:extLst>
              <a:ext uri="{FF2B5EF4-FFF2-40B4-BE49-F238E27FC236}">
                <a16:creationId xmlns:a16="http://schemas.microsoft.com/office/drawing/2014/main" id="{9D06D267-FF85-5EA1-B7C4-8275B334021E}"/>
              </a:ext>
            </a:extLst>
          </p:cNvPr>
          <p:cNvSpPr txBox="1"/>
          <p:nvPr/>
        </p:nvSpPr>
        <p:spPr>
          <a:xfrm>
            <a:off x="987552" y="2743200"/>
            <a:ext cx="3447288" cy="42062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FFFFFF"/>
                </a:solidFill>
                <a:latin typeface="Nimbus Sans"/>
              </a:rPr>
              <a:t>in early pledges</a:t>
            </a:r>
          </a:p>
        </p:txBody>
      </p:sp>
      <p:cxnSp>
        <p:nvCxnSpPr>
          <p:cNvPr id="20" name="Rule">
            <a:extLst>
              <a:ext uri="{FF2B5EF4-FFF2-40B4-BE49-F238E27FC236}">
                <a16:creationId xmlns:a16="http://schemas.microsoft.com/office/drawing/2014/main" id="{5472099A-9C2F-AFF9-38D9-921E77495764}"/>
              </a:ext>
            </a:extLst>
          </p:cNvPr>
          <p:cNvCxnSpPr/>
          <p:nvPr/>
        </p:nvCxnSpPr>
        <p:spPr>
          <a:xfrm>
            <a:off x="987552" y="3456432"/>
            <a:ext cx="3383280" cy="0"/>
          </a:xfrm>
          <a:prstGeom prst="line">
            <a:avLst/>
          </a:prstGeom>
          <a:ln w="38100">
            <a:solidFill>
              <a:srgbClr val="FF603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· Before the measure reached the ballot.">
            <a:extLst>
              <a:ext uri="{FF2B5EF4-FFF2-40B4-BE49-F238E27FC236}">
                <a16:creationId xmlns:a16="http://schemas.microsoft.com/office/drawing/2014/main" id="{65D194FD-05BF-CCDF-2612-741C7FB32FE1}"/>
              </a:ext>
            </a:extLst>
          </p:cNvPr>
          <p:cNvSpPr txBox="1"/>
          <p:nvPr/>
        </p:nvSpPr>
        <p:spPr>
          <a:xfrm>
            <a:off x="987552" y="3840480"/>
            <a:ext cx="3429000" cy="106070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>
                <a:solidFill>
                  <a:srgbClr val="FFFFFF"/>
                </a:solidFill>
                <a:latin typeface="Nimbus Sans"/>
              </a:rPr>
              <a:t>Before the measure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>
                <a:solidFill>
                  <a:srgbClr val="FFFFFF"/>
                </a:solidFill>
                <a:latin typeface="Nimbus Sans"/>
              </a:rPr>
              <a:t>reached the ballot.</a:t>
            </a:r>
          </a:p>
        </p:txBody>
      </p:sp>
      <p:sp>
        <p:nvSpPr>
          <p:cNvPr id="22" name="Text · THE EARLY COALITION">
            <a:extLst>
              <a:ext uri="{FF2B5EF4-FFF2-40B4-BE49-F238E27FC236}">
                <a16:creationId xmlns:a16="http://schemas.microsoft.com/office/drawing/2014/main" id="{1861A214-6B18-1565-7EE0-A913A30D5C66}"/>
              </a:ext>
            </a:extLst>
          </p:cNvPr>
          <p:cNvSpPr txBox="1"/>
          <p:nvPr/>
        </p:nvSpPr>
        <p:spPr>
          <a:xfrm>
            <a:off x="5212080" y="1444752"/>
            <a:ext cx="6126480" cy="34747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dirty="0">
                <a:solidFill>
                  <a:srgbClr val="5A5552"/>
                </a:solidFill>
                <a:latin typeface="Nimbus Sans"/>
              </a:rPr>
              <a:t>THE EARLY COALITION</a:t>
            </a:r>
          </a:p>
        </p:txBody>
      </p:sp>
      <p:cxnSp>
        <p:nvCxnSpPr>
          <p:cNvPr id="25" name="Rule">
            <a:extLst>
              <a:ext uri="{FF2B5EF4-FFF2-40B4-BE49-F238E27FC236}">
                <a16:creationId xmlns:a16="http://schemas.microsoft.com/office/drawing/2014/main" id="{F3376E2B-05B8-72E7-4430-6FF0E81B3586}"/>
              </a:ext>
            </a:extLst>
          </p:cNvPr>
          <p:cNvCxnSpPr/>
          <p:nvPr/>
        </p:nvCxnSpPr>
        <p:spPr>
          <a:xfrm>
            <a:off x="5212080" y="4041648"/>
            <a:ext cx="6217920" cy="0"/>
          </a:xfrm>
          <a:prstGeom prst="line">
            <a:avLst/>
          </a:prstGeom>
          <a:ln w="17780">
            <a:solidFill>
              <a:srgbClr val="E5DD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 · “This train was leaving the station.”">
            <a:extLst>
              <a:ext uri="{FF2B5EF4-FFF2-40B4-BE49-F238E27FC236}">
                <a16:creationId xmlns:a16="http://schemas.microsoft.com/office/drawing/2014/main" id="{8D28042D-35CE-5874-308D-B5725D6EB9C5}"/>
              </a:ext>
            </a:extLst>
          </p:cNvPr>
          <p:cNvSpPr txBox="1"/>
          <p:nvPr/>
        </p:nvSpPr>
        <p:spPr>
          <a:xfrm>
            <a:off x="5212080" y="4361688"/>
            <a:ext cx="6126480" cy="97840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78D6E8"/>
                </a:solidFill>
                <a:latin typeface="Nimbus Sans"/>
              </a:rPr>
              <a:t>Our Message to the Community: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1B0D0E"/>
                </a:solidFill>
                <a:latin typeface="Nimbus Sans"/>
              </a:rPr>
              <a:t>“This train </a:t>
            </a:r>
            <a:r>
              <a:rPr lang="en-US" sz="2400" b="1" dirty="0">
                <a:solidFill>
                  <a:srgbClr val="1B0D0E"/>
                </a:solidFill>
                <a:latin typeface="Nimbus Sans"/>
              </a:rPr>
              <a:t>is </a:t>
            </a:r>
            <a:r>
              <a:rPr sz="2400" b="1" dirty="0">
                <a:solidFill>
                  <a:srgbClr val="1B0D0E"/>
                </a:solidFill>
                <a:latin typeface="Nimbus Sans"/>
              </a:rPr>
              <a:t>leaving the station.</a:t>
            </a:r>
            <a:r>
              <a:rPr lang="en-US" sz="2400" b="1" dirty="0">
                <a:solidFill>
                  <a:srgbClr val="1B0D0E"/>
                </a:solidFill>
                <a:latin typeface="Nimbus Sans"/>
              </a:rPr>
              <a:t> Get onboard!</a:t>
            </a:r>
            <a:r>
              <a:rPr sz="2400" b="1" dirty="0">
                <a:solidFill>
                  <a:srgbClr val="1B0D0E"/>
                </a:solidFill>
                <a:latin typeface="Nimbus Sans"/>
              </a:rPr>
              <a:t>”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656926-738B-BAE3-77D9-C382499A0E1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950" t="69210" r="13882"/>
          <a:stretch>
            <a:fillRect/>
          </a:stretch>
        </p:blipFill>
        <p:spPr>
          <a:xfrm>
            <a:off x="5212080" y="1889379"/>
            <a:ext cx="6577584" cy="17571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93568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01E10B-124A-182F-976B-B827BEA4D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D34B0A5A-4FE4-E82C-98BC-DF70301DDE7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90600"/>
          </a:xfrm>
          <a:prstGeom prst="rect">
            <a:avLst/>
          </a:prstGeom>
          <a:solidFill>
            <a:srgbClr val="1B0D0E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4536C9-0269-23B2-0330-97466E0032EB}"/>
              </a:ext>
            </a:extLst>
          </p:cNvPr>
          <p:cNvSpPr>
            <a:spLocks noGrp="1"/>
          </p:cNvSpPr>
          <p:nvPr/>
        </p:nvSpPr>
        <p:spPr>
          <a:xfrm>
            <a:off x="0" y="952500"/>
            <a:ext cx="12192000" cy="38100"/>
          </a:xfrm>
          <a:prstGeom prst="rect">
            <a:avLst/>
          </a:prstGeom>
          <a:solidFill>
            <a:srgbClr val="FF603B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Conference header · BOTH PASSED. THE TAX TRAILED THE PLAN.">
            <a:extLst>
              <a:ext uri="{FF2B5EF4-FFF2-40B4-BE49-F238E27FC236}">
                <a16:creationId xmlns:a16="http://schemas.microsoft.com/office/drawing/2014/main" id="{1C9F29B2-B17C-3B1B-ADD3-D2FBF65B649E}"/>
              </a:ext>
            </a:extLst>
          </p:cNvPr>
          <p:cNvSpPr>
            <a:spLocks noGrp="1"/>
          </p:cNvSpPr>
          <p:nvPr/>
        </p:nvSpPr>
        <p:spPr>
          <a:xfrm>
            <a:off x="609600" y="228600"/>
            <a:ext cx="7955279" cy="5143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buNone/>
              <a:defRPr sz="25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300" b="1" dirty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CLEARING UP THE MISCONCEPTIONS</a:t>
            </a:r>
            <a:endParaRPr sz="2300" b="1" dirty="0">
              <a:solidFill>
                <a:srgbClr val="FFFFFF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2605AB9-FD1D-B396-E2E6-B77703EDC717}"/>
              </a:ext>
            </a:extLst>
          </p:cNvPr>
          <p:cNvSpPr>
            <a:spLocks noGrp="1"/>
          </p:cNvSpPr>
          <p:nvPr/>
        </p:nvSpPr>
        <p:spPr>
          <a:xfrm>
            <a:off x="8572500" y="314325"/>
            <a:ext cx="30099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buNone/>
              <a:defRPr sz="1275">
                <a:solidFill>
                  <a:srgbClr val="78D6E8"/>
                </a:solidFill>
                <a:latin typeface="Nimbus Sans"/>
                <a:ea typeface="Nimbus Sans"/>
                <a:cs typeface="Nimbus Sans"/>
              </a:defRPr>
            </a:pPr>
            <a:r>
              <a:rPr sz="1275">
                <a:solidFill>
                  <a:srgbClr val="78D6E8"/>
                </a:solidFill>
                <a:latin typeface="Nimbus Sans"/>
                <a:ea typeface="Nimbus Sans"/>
                <a:cs typeface="Nimbus Sans"/>
              </a:rPr>
              <a:t>Coronado Ballroom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C1E4C8F-F115-0A07-BB5A-C7C8746C8774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26670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3939" lnSpcReduction="10000"/>
          </a:bodyPr>
          <a:lstStyle/>
          <a:p>
            <a:pPr>
              <a:buNone/>
              <a:defRPr sz="825" b="1">
                <a:solidFill>
                  <a:srgbClr val="FF603B"/>
                </a:solidFill>
                <a:latin typeface="Nimbus Sans"/>
                <a:ea typeface="Nimbus Sans"/>
                <a:cs typeface="Nimbus Sans"/>
              </a:defRPr>
            </a:pPr>
            <a:r>
              <a:rPr sz="825" b="1">
                <a:solidFill>
                  <a:srgbClr val="FF603B"/>
                </a:solidFill>
                <a:latin typeface="Nimbus Sans"/>
                <a:ea typeface="Nimbus Sans"/>
                <a:cs typeface="Nimbus Sans"/>
              </a:rPr>
              <a:t>ROADS &amp; STREETS 2026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D25B9EE-A28A-5408-D23A-7C5F8ACC8A71}"/>
              </a:ext>
            </a:extLst>
          </p:cNvPr>
          <p:cNvSpPr>
            <a:spLocks noGrp="1"/>
          </p:cNvSpPr>
          <p:nvPr/>
        </p:nvSpPr>
        <p:spPr>
          <a:xfrm>
            <a:off x="11049000" y="6486525"/>
            <a:ext cx="52387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3939" lnSpcReduction="10000"/>
          </a:bodyPr>
          <a:lstStyle/>
          <a:p>
            <a:pPr>
              <a:buNone/>
              <a:defRPr sz="825" b="1">
                <a:solidFill>
                  <a:srgbClr val="5A5552"/>
                </a:solidFill>
                <a:latin typeface="Nimbus Sans"/>
                <a:ea typeface="Nimbus Sans"/>
                <a:cs typeface="Nimbus Sans"/>
              </a:defRPr>
            </a:pPr>
            <a:r>
              <a:rPr sz="825" b="1">
                <a:solidFill>
                  <a:srgbClr val="5A5552"/>
                </a:solidFill>
                <a:latin typeface="Nimbus Sans"/>
                <a:ea typeface="Nimbus Sans"/>
                <a:cs typeface="Nimbus Sans"/>
              </a:rPr>
              <a:t>16</a:t>
            </a:r>
          </a:p>
        </p:txBody>
      </p:sp>
      <p:sp>
        <p:nvSpPr>
          <p:cNvPr id="17" name="Text · March 10, 2026 · official results">
            <a:extLst>
              <a:ext uri="{FF2B5EF4-FFF2-40B4-BE49-F238E27FC236}">
                <a16:creationId xmlns:a16="http://schemas.microsoft.com/office/drawing/2014/main" id="{8F75A33A-459A-51A0-5597-CF635E666735}"/>
              </a:ext>
            </a:extLst>
          </p:cNvPr>
          <p:cNvSpPr txBox="1"/>
          <p:nvPr/>
        </p:nvSpPr>
        <p:spPr>
          <a:xfrm>
            <a:off x="768096" y="1307592"/>
            <a:ext cx="10661904" cy="37490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300" b="0" dirty="0">
                <a:solidFill>
                  <a:srgbClr val="5A5552"/>
                </a:solidFill>
                <a:latin typeface="Nimbus Sans"/>
              </a:rPr>
              <a:t>November 2025: Plan had high level of support; Funding question needed work!</a:t>
            </a:r>
            <a:endParaRPr sz="2300" b="0" dirty="0">
              <a:solidFill>
                <a:srgbClr val="5A5552"/>
              </a:solidFill>
              <a:latin typeface="Nimbus San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08ED62-1060-B792-4FA1-2F6855C272F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8849" y="1818061"/>
            <a:ext cx="8825228" cy="3674719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E026FF92-DFE0-BE10-4EA2-723358564751}"/>
              </a:ext>
            </a:extLst>
          </p:cNvPr>
          <p:cNvGrpSpPr/>
          <p:nvPr/>
        </p:nvGrpSpPr>
        <p:grpSpPr>
          <a:xfrm>
            <a:off x="236404" y="5628825"/>
            <a:ext cx="11545938" cy="1010549"/>
            <a:chOff x="320556" y="5764599"/>
            <a:chExt cx="11545938" cy="1010549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084E3EC-B118-D900-867D-9F7F596F8C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10556" y="5764599"/>
              <a:ext cx="8155938" cy="1010549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A14FED9-DAB2-43B7-AA1F-F168346C4A26}"/>
                </a:ext>
              </a:extLst>
            </p:cNvPr>
            <p:cNvSpPr txBox="1"/>
            <p:nvPr/>
          </p:nvSpPr>
          <p:spPr>
            <a:xfrm>
              <a:off x="320556" y="5900164"/>
              <a:ext cx="379095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l" rtl="0">
                <a:buClr>
                  <a:schemeClr val="lt1"/>
                </a:buClr>
                <a:buSzPct val="100000"/>
              </a:pPr>
              <a:r>
                <a:rPr lang="en-US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ontserrat"/>
                  <a:ea typeface="Montserrat"/>
                  <a:cs typeface="Montserrat"/>
                  <a:sym typeface="Montserrat"/>
                </a:rPr>
                <a:t>If these measures were to pass, they would…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64000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77BB7DF-4BF1-4D30-B727-F7A72C49C33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90600"/>
          </a:xfrm>
          <a:prstGeom prst="rect">
            <a:avLst/>
          </a:prstGeom>
          <a:solidFill>
            <a:srgbClr val="1B0D0E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065096-1311-4EF1-AE30-FA1260977260}"/>
              </a:ext>
            </a:extLst>
          </p:cNvPr>
          <p:cNvSpPr>
            <a:spLocks noGrp="1"/>
          </p:cNvSpPr>
          <p:nvPr/>
        </p:nvSpPr>
        <p:spPr>
          <a:xfrm>
            <a:off x="0" y="952500"/>
            <a:ext cx="12192000" cy="38100"/>
          </a:xfrm>
          <a:prstGeom prst="rect">
            <a:avLst/>
          </a:prstGeom>
          <a:solidFill>
            <a:srgbClr val="FF603B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Conference header · THE RISK: A PLAN WITHOUT ITS FUNDING">
            <a:extLst>
              <a:ext uri="{FF2B5EF4-FFF2-40B4-BE49-F238E27FC236}">
                <a16:creationId xmlns:a16="http://schemas.microsoft.com/office/drawing/2014/main" id="{4CD95CA3-26D9-446E-9D53-5E8E0E1AD805}"/>
              </a:ext>
            </a:extLst>
          </p:cNvPr>
          <p:cNvSpPr>
            <a:spLocks noGrp="1"/>
          </p:cNvSpPr>
          <p:nvPr/>
        </p:nvSpPr>
        <p:spPr>
          <a:xfrm>
            <a:off x="609600" y="228600"/>
            <a:ext cx="7955279" cy="5143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buNone/>
              <a:defRPr sz="25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230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THE RISK: A PLAN WITHOUT ITS FUNDING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1E46ECE-55A1-499D-8D32-C3065DA46FEC}"/>
              </a:ext>
            </a:extLst>
          </p:cNvPr>
          <p:cNvSpPr>
            <a:spLocks noGrp="1"/>
          </p:cNvSpPr>
          <p:nvPr/>
        </p:nvSpPr>
        <p:spPr>
          <a:xfrm>
            <a:off x="8572500" y="314325"/>
            <a:ext cx="30099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buNone/>
              <a:defRPr sz="1275">
                <a:solidFill>
                  <a:srgbClr val="78D6E8"/>
                </a:solidFill>
                <a:latin typeface="Nimbus Sans"/>
                <a:ea typeface="Nimbus Sans"/>
                <a:cs typeface="Nimbus Sans"/>
              </a:defRPr>
            </a:pPr>
            <a:r>
              <a:rPr sz="1275">
                <a:solidFill>
                  <a:srgbClr val="78D6E8"/>
                </a:solidFill>
                <a:latin typeface="Nimbus Sans"/>
                <a:ea typeface="Nimbus Sans"/>
                <a:cs typeface="Nimbus Sans"/>
              </a:rPr>
              <a:t>Coronado Ballroom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D83C99B-9566-4CE0-89FB-6114A4D80DCF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26670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3939" lnSpcReduction="10000"/>
          </a:bodyPr>
          <a:lstStyle/>
          <a:p>
            <a:pPr>
              <a:buNone/>
              <a:defRPr sz="825" b="1">
                <a:solidFill>
                  <a:srgbClr val="FF603B"/>
                </a:solidFill>
                <a:latin typeface="Nimbus Sans"/>
                <a:ea typeface="Nimbus Sans"/>
                <a:cs typeface="Nimbus Sans"/>
              </a:defRPr>
            </a:pPr>
            <a:r>
              <a:rPr sz="825" b="1">
                <a:solidFill>
                  <a:srgbClr val="FF603B"/>
                </a:solidFill>
                <a:latin typeface="Nimbus Sans"/>
                <a:ea typeface="Nimbus Sans"/>
                <a:cs typeface="Nimbus Sans"/>
              </a:rPr>
              <a:t>ROADS &amp; STREETS 2026</a:t>
            </a:r>
          </a:p>
        </p:txBody>
      </p:sp>
      <p:sp>
        <p:nvSpPr>
          <p:cNvPr id="17" name="Text · The campaign’s instruction never changed."/>
          <p:cNvSpPr txBox="1"/>
          <p:nvPr/>
        </p:nvSpPr>
        <p:spPr>
          <a:xfrm>
            <a:off x="768095" y="4046488"/>
            <a:ext cx="11282733" cy="233227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342900" indent="-342900">
              <a:spcAft>
                <a:spcPts val="600"/>
              </a:spcAft>
              <a:buClr>
                <a:schemeClr val="accent4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/>
              </a:rPr>
              <a:t>If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/>
              </a:rPr>
              <a:t>418 or 419 fails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/>
              </a:rPr>
              <a:t> that means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/>
              </a:rPr>
              <a:t>more potholes, more congestion, and less safety. </a:t>
            </a:r>
          </a:p>
          <a:p>
            <a:pPr marL="342900" indent="-342900">
              <a:spcAft>
                <a:spcPts val="600"/>
              </a:spcAft>
              <a:buClr>
                <a:schemeClr val="accent4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/>
              </a:rPr>
              <a:t>We can’t rely on others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/>
              </a:rPr>
              <a:t>to fix our roads and keep us safe.</a:t>
            </a:r>
          </a:p>
          <a:p>
            <a:pPr marL="342900" indent="-342900">
              <a:spcAft>
                <a:spcPts val="600"/>
              </a:spcAft>
              <a:buClr>
                <a:schemeClr val="accent4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/>
              </a:rPr>
              <a:t>With 418 and 419, we can put Pima County on the right track,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/>
              </a:rPr>
              <a:t>all while continuing to pay the same in taxes.</a:t>
            </a:r>
          </a:p>
          <a:p>
            <a:pPr marL="342900" indent="-342900">
              <a:spcAft>
                <a:spcPts val="600"/>
              </a:spcAft>
              <a:buClr>
                <a:schemeClr val="accent4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/>
              </a:rPr>
              <a:t>Yes on 418 and 419 means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/>
              </a:rPr>
              <a:t>repaving major roads, fewer potholes and safer streets.</a:t>
            </a:r>
          </a:p>
          <a:p>
            <a:pPr marL="342900" indent="-342900">
              <a:spcAft>
                <a:spcPts val="600"/>
              </a:spcAft>
              <a:buClr>
                <a:schemeClr val="accent4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/>
              </a:rPr>
              <a:t>But remember,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/>
              </a:rPr>
              <a:t>it takes two Yes votes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/>
              </a:rPr>
              <a:t>. So vote Yes on both 418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/>
              </a:rPr>
              <a:t>and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/>
              </a:rPr>
              <a:t> 419.</a:t>
            </a:r>
          </a:p>
        </p:txBody>
      </p:sp>
      <p:sp>
        <p:nvSpPr>
          <p:cNvPr id="18" name="Panel"/>
          <p:cNvSpPr/>
          <p:nvPr/>
        </p:nvSpPr>
        <p:spPr>
          <a:xfrm>
            <a:off x="768096" y="1695489"/>
            <a:ext cx="4974336" cy="2029488"/>
          </a:xfrm>
          <a:prstGeom prst="rect">
            <a:avLst/>
          </a:prstGeom>
          <a:solidFill>
            <a:srgbClr val="1B0D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 · YES"/>
          <p:cNvSpPr txBox="1"/>
          <p:nvPr/>
        </p:nvSpPr>
        <p:spPr>
          <a:xfrm>
            <a:off x="1051560" y="1887513"/>
            <a:ext cx="4407408" cy="10058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6100" b="1">
                <a:solidFill>
                  <a:srgbClr val="78D6E8"/>
                </a:solidFill>
                <a:latin typeface="Nimbus Sans"/>
              </a:rPr>
              <a:t>YES</a:t>
            </a:r>
          </a:p>
        </p:txBody>
      </p:sp>
      <p:sp>
        <p:nvSpPr>
          <p:cNvPr id="20" name="Text · ON 418"/>
          <p:cNvSpPr txBox="1"/>
          <p:nvPr/>
        </p:nvSpPr>
        <p:spPr>
          <a:xfrm>
            <a:off x="1051560" y="2939073"/>
            <a:ext cx="4407408" cy="57607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>
                <a:solidFill>
                  <a:srgbClr val="FFFFFF"/>
                </a:solidFill>
                <a:latin typeface="Nimbus Sans"/>
              </a:rPr>
              <a:t>ON 418</a:t>
            </a:r>
          </a:p>
        </p:txBody>
      </p:sp>
      <p:sp>
        <p:nvSpPr>
          <p:cNvPr id="21" name="Panel"/>
          <p:cNvSpPr/>
          <p:nvPr/>
        </p:nvSpPr>
        <p:spPr>
          <a:xfrm>
            <a:off x="6446520" y="1695489"/>
            <a:ext cx="4974336" cy="2029488"/>
          </a:xfrm>
          <a:prstGeom prst="rect">
            <a:avLst/>
          </a:prstGeom>
          <a:solidFill>
            <a:srgbClr val="1B0D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 · YES"/>
          <p:cNvSpPr txBox="1"/>
          <p:nvPr/>
        </p:nvSpPr>
        <p:spPr>
          <a:xfrm>
            <a:off x="6729983" y="1887513"/>
            <a:ext cx="4407408" cy="10058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6100" b="1">
                <a:solidFill>
                  <a:srgbClr val="FF603B"/>
                </a:solidFill>
                <a:latin typeface="Nimbus Sans"/>
              </a:rPr>
              <a:t>YES</a:t>
            </a:r>
          </a:p>
        </p:txBody>
      </p:sp>
      <p:sp>
        <p:nvSpPr>
          <p:cNvPr id="23" name="Text · ON 419"/>
          <p:cNvSpPr txBox="1"/>
          <p:nvPr/>
        </p:nvSpPr>
        <p:spPr>
          <a:xfrm>
            <a:off x="6729983" y="2939073"/>
            <a:ext cx="4407408" cy="57607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>
                <a:solidFill>
                  <a:srgbClr val="FFFFFF"/>
                </a:solidFill>
                <a:latin typeface="Nimbus Sans"/>
              </a:rPr>
              <a:t>ON 419</a:t>
            </a:r>
          </a:p>
        </p:txBody>
      </p:sp>
      <p:sp>
        <p:nvSpPr>
          <p:cNvPr id="24" name="Text · +"/>
          <p:cNvSpPr txBox="1"/>
          <p:nvPr/>
        </p:nvSpPr>
        <p:spPr>
          <a:xfrm>
            <a:off x="5843016" y="2454441"/>
            <a:ext cx="521207" cy="5669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3500" b="1">
                <a:solidFill>
                  <a:srgbClr val="1B0D0E"/>
                </a:solidFill>
                <a:latin typeface="Nimbus Sans"/>
              </a:rPr>
              <a:t>+</a:t>
            </a:r>
          </a:p>
        </p:txBody>
      </p:sp>
      <p:sp>
        <p:nvSpPr>
          <p:cNvPr id="25" name="Text · “It takes two YES votes.”"/>
          <p:cNvSpPr txBox="1"/>
          <p:nvPr/>
        </p:nvSpPr>
        <p:spPr>
          <a:xfrm>
            <a:off x="768096" y="1136714"/>
            <a:ext cx="10652760" cy="6217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solidFill>
                  <a:srgbClr val="1B0D0E"/>
                </a:solidFill>
                <a:latin typeface="Nimbus Sans"/>
              </a:rPr>
              <a:t>VOTE YES TWICE</a:t>
            </a:r>
            <a:r>
              <a:rPr sz="3600" b="1" dirty="0">
                <a:solidFill>
                  <a:srgbClr val="1B0D0E"/>
                </a:solidFill>
                <a:latin typeface="Nimbus San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14352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77BB7DF-4BF1-4D30-B727-F7A72C49C33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90600"/>
          </a:xfrm>
          <a:prstGeom prst="rect">
            <a:avLst/>
          </a:prstGeom>
          <a:solidFill>
            <a:srgbClr val="1B0D0E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065096-1311-4EF1-AE30-FA1260977260}"/>
              </a:ext>
            </a:extLst>
          </p:cNvPr>
          <p:cNvSpPr>
            <a:spLocks noGrp="1"/>
          </p:cNvSpPr>
          <p:nvPr/>
        </p:nvSpPr>
        <p:spPr>
          <a:xfrm>
            <a:off x="0" y="952500"/>
            <a:ext cx="12192000" cy="38100"/>
          </a:xfrm>
          <a:prstGeom prst="rect">
            <a:avLst/>
          </a:prstGeom>
          <a:solidFill>
            <a:srgbClr val="FF603B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Conference header · THE RESEARCH CHANGED THE MESSAGE">
            <a:extLst>
              <a:ext uri="{FF2B5EF4-FFF2-40B4-BE49-F238E27FC236}">
                <a16:creationId xmlns:a16="http://schemas.microsoft.com/office/drawing/2014/main" id="{4CD95CA3-26D9-446E-9D53-5E8E0E1AD805}"/>
              </a:ext>
            </a:extLst>
          </p:cNvPr>
          <p:cNvSpPr>
            <a:spLocks noGrp="1"/>
          </p:cNvSpPr>
          <p:nvPr/>
        </p:nvSpPr>
        <p:spPr>
          <a:xfrm>
            <a:off x="609600" y="228600"/>
            <a:ext cx="7955279" cy="5143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buNone/>
              <a:defRPr sz="25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25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THE RESEARCH CHANGED THE MESSAGE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1E46ECE-55A1-499D-8D32-C3065DA46FEC}"/>
              </a:ext>
            </a:extLst>
          </p:cNvPr>
          <p:cNvSpPr>
            <a:spLocks noGrp="1"/>
          </p:cNvSpPr>
          <p:nvPr/>
        </p:nvSpPr>
        <p:spPr>
          <a:xfrm>
            <a:off x="8572500" y="314325"/>
            <a:ext cx="30099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buNone/>
              <a:defRPr sz="1275">
                <a:solidFill>
                  <a:srgbClr val="78D6E8"/>
                </a:solidFill>
                <a:latin typeface="Nimbus Sans"/>
                <a:ea typeface="Nimbus Sans"/>
                <a:cs typeface="Nimbus Sans"/>
              </a:defRPr>
            </a:pPr>
            <a:r>
              <a:rPr sz="1275">
                <a:solidFill>
                  <a:srgbClr val="78D6E8"/>
                </a:solidFill>
                <a:latin typeface="Nimbus Sans"/>
                <a:ea typeface="Nimbus Sans"/>
                <a:cs typeface="Nimbus Sans"/>
              </a:rPr>
              <a:t>Coronado Ballroom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D83C99B-9566-4CE0-89FB-6114A4D80DCF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26670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3939" lnSpcReduction="10000"/>
          </a:bodyPr>
          <a:lstStyle/>
          <a:p>
            <a:pPr>
              <a:buNone/>
              <a:defRPr sz="825" b="1">
                <a:solidFill>
                  <a:srgbClr val="FF603B"/>
                </a:solidFill>
                <a:latin typeface="Nimbus Sans"/>
                <a:ea typeface="Nimbus Sans"/>
                <a:cs typeface="Nimbus Sans"/>
              </a:defRPr>
            </a:pPr>
            <a:r>
              <a:rPr sz="825" b="1">
                <a:solidFill>
                  <a:srgbClr val="FF603B"/>
                </a:solidFill>
                <a:latin typeface="Nimbus Sans"/>
                <a:ea typeface="Nimbus Sans"/>
                <a:cs typeface="Nimbus Sans"/>
              </a:rPr>
              <a:t>ROADS &amp; STREETS 2026</a:t>
            </a:r>
          </a:p>
        </p:txBody>
      </p:sp>
      <p:pic>
        <p:nvPicPr>
          <p:cNvPr id="17" name="Original RTA Next map · January 2026" descr="campaign-image1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034" y="1325880"/>
            <a:ext cx="3462250" cy="4480560"/>
          </a:xfrm>
          <a:prstGeom prst="rect">
            <a:avLst/>
          </a:prstGeom>
        </p:spPr>
      </p:pic>
      <p:sp>
        <p:nvSpPr>
          <p:cNvPr id="18" name="Text · JANUARY 2026 PLAN MAP"/>
          <p:cNvSpPr txBox="1"/>
          <p:nvPr/>
        </p:nvSpPr>
        <p:spPr>
          <a:xfrm>
            <a:off x="740664" y="5870448"/>
            <a:ext cx="3474720" cy="2011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5A5552"/>
                </a:solidFill>
                <a:latin typeface="Nimbus Sans"/>
              </a:rPr>
              <a:t>JANUARY 2026 PLAN MAP</a:t>
            </a:r>
          </a:p>
        </p:txBody>
      </p:sp>
      <p:sp>
        <p:nvSpPr>
          <p:cNvPr id="19" name="Text · Different projects. One shared frustration."/>
          <p:cNvSpPr txBox="1"/>
          <p:nvPr/>
        </p:nvSpPr>
        <p:spPr>
          <a:xfrm>
            <a:off x="4544568" y="1399032"/>
            <a:ext cx="6848856" cy="10241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3100" b="1">
                <a:solidFill>
                  <a:srgbClr val="1B0D0E"/>
                </a:solidFill>
                <a:latin typeface="Nimbus Sans"/>
              </a:rPr>
              <a:t>Different projects.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3100" b="1">
                <a:solidFill>
                  <a:srgbClr val="1B0D0E"/>
                </a:solidFill>
                <a:latin typeface="Nimbus Sans"/>
              </a:rPr>
              <a:t>One shared frustration.</a:t>
            </a:r>
          </a:p>
        </p:txBody>
      </p:sp>
      <p:sp>
        <p:nvSpPr>
          <p:cNvPr id="20" name="Text · Potholes."/>
          <p:cNvSpPr txBox="1"/>
          <p:nvPr/>
        </p:nvSpPr>
        <p:spPr>
          <a:xfrm>
            <a:off x="4544568" y="2670048"/>
            <a:ext cx="6848856" cy="10058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6300" b="1">
                <a:solidFill>
                  <a:srgbClr val="1B0D0E"/>
                </a:solidFill>
                <a:latin typeface="Nimbus Sans"/>
              </a:rPr>
              <a:t>Potholes.</a:t>
            </a:r>
          </a:p>
        </p:txBody>
      </p:sp>
      <p:pic>
        <p:nvPicPr>
          <p:cNvPr id="21" name="Original Connect Pima campaign banner" descr="campaign-image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6792" y="3849624"/>
            <a:ext cx="6888415" cy="1691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3528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77BB7DF-4BF1-4D30-B727-F7A72C49C33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90600"/>
          </a:xfrm>
          <a:prstGeom prst="rect">
            <a:avLst/>
          </a:prstGeom>
          <a:solidFill>
            <a:srgbClr val="1B0D0E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065096-1311-4EF1-AE30-FA1260977260}"/>
              </a:ext>
            </a:extLst>
          </p:cNvPr>
          <p:cNvSpPr>
            <a:spLocks noGrp="1"/>
          </p:cNvSpPr>
          <p:nvPr/>
        </p:nvSpPr>
        <p:spPr>
          <a:xfrm>
            <a:off x="0" y="952500"/>
            <a:ext cx="12192000" cy="38100"/>
          </a:xfrm>
          <a:prstGeom prst="rect">
            <a:avLst/>
          </a:prstGeom>
          <a:solidFill>
            <a:srgbClr val="FF603B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Conference header · EDUCATION FIRST. ADVOCACY NEXT.">
            <a:extLst>
              <a:ext uri="{FF2B5EF4-FFF2-40B4-BE49-F238E27FC236}">
                <a16:creationId xmlns:a16="http://schemas.microsoft.com/office/drawing/2014/main" id="{4CD95CA3-26D9-446E-9D53-5E8E0E1AD805}"/>
              </a:ext>
            </a:extLst>
          </p:cNvPr>
          <p:cNvSpPr>
            <a:spLocks noGrp="1"/>
          </p:cNvSpPr>
          <p:nvPr/>
        </p:nvSpPr>
        <p:spPr>
          <a:xfrm>
            <a:off x="609600" y="228600"/>
            <a:ext cx="7955279" cy="5143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buNone/>
              <a:defRPr sz="25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2550" b="1" dirty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EDUCATION FIRST. </a:t>
            </a:r>
            <a:r>
              <a:rPr lang="en-US" sz="2550" b="1" dirty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THEN </a:t>
            </a:r>
            <a:r>
              <a:rPr sz="2550" b="1" dirty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ADVOCACY.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1E46ECE-55A1-499D-8D32-C3065DA46FEC}"/>
              </a:ext>
            </a:extLst>
          </p:cNvPr>
          <p:cNvSpPr>
            <a:spLocks noGrp="1"/>
          </p:cNvSpPr>
          <p:nvPr/>
        </p:nvSpPr>
        <p:spPr>
          <a:xfrm>
            <a:off x="8572500" y="314325"/>
            <a:ext cx="30099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buNone/>
              <a:defRPr sz="1275">
                <a:solidFill>
                  <a:srgbClr val="78D6E8"/>
                </a:solidFill>
                <a:latin typeface="Nimbus Sans"/>
                <a:ea typeface="Nimbus Sans"/>
                <a:cs typeface="Nimbus Sans"/>
              </a:defRPr>
            </a:pPr>
            <a:r>
              <a:rPr sz="1275">
                <a:solidFill>
                  <a:srgbClr val="78D6E8"/>
                </a:solidFill>
                <a:latin typeface="Nimbus Sans"/>
                <a:ea typeface="Nimbus Sans"/>
                <a:cs typeface="Nimbus Sans"/>
              </a:rPr>
              <a:t>Coronado Ballroom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D83C99B-9566-4CE0-89FB-6114A4D80DCF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26670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3939" lnSpcReduction="10000"/>
          </a:bodyPr>
          <a:lstStyle/>
          <a:p>
            <a:pPr>
              <a:buNone/>
              <a:defRPr sz="825" b="1">
                <a:solidFill>
                  <a:srgbClr val="FF603B"/>
                </a:solidFill>
                <a:latin typeface="Nimbus Sans"/>
                <a:ea typeface="Nimbus Sans"/>
                <a:cs typeface="Nimbus Sans"/>
              </a:defRPr>
            </a:pPr>
            <a:r>
              <a:rPr sz="825" b="1">
                <a:solidFill>
                  <a:srgbClr val="FF603B"/>
                </a:solidFill>
                <a:latin typeface="Nimbus Sans"/>
                <a:ea typeface="Nimbus Sans"/>
                <a:cs typeface="Nimbus Sans"/>
              </a:rPr>
              <a:t>ROADS &amp; STREETS 2026</a:t>
            </a:r>
          </a:p>
        </p:txBody>
      </p:sp>
      <p:sp>
        <p:nvSpPr>
          <p:cNvPr id="17" name="Text · PAG / RTA STAFF"/>
          <p:cNvSpPr txBox="1"/>
          <p:nvPr/>
        </p:nvSpPr>
        <p:spPr>
          <a:xfrm>
            <a:off x="758952" y="1417320"/>
            <a:ext cx="4846320" cy="320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5A5552"/>
                </a:solidFill>
                <a:latin typeface="Nimbus Sans"/>
              </a:rPr>
              <a:t>PAG / RTA STAFF</a:t>
            </a:r>
          </a:p>
        </p:txBody>
      </p:sp>
      <p:sp>
        <p:nvSpPr>
          <p:cNvPr id="18" name="Text · Explain the plan and the funding."/>
          <p:cNvSpPr txBox="1"/>
          <p:nvPr/>
        </p:nvSpPr>
        <p:spPr>
          <a:xfrm>
            <a:off x="758952" y="1984248"/>
            <a:ext cx="4828032" cy="1143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3300" b="1" dirty="0">
                <a:solidFill>
                  <a:srgbClr val="1B0D0E"/>
                </a:solidFill>
                <a:latin typeface="Nimbus Sans"/>
              </a:rPr>
              <a:t>Explain the plan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3300" b="1" dirty="0">
                <a:solidFill>
                  <a:srgbClr val="1B0D0E"/>
                </a:solidFill>
                <a:latin typeface="Nimbus Sans"/>
              </a:rPr>
              <a:t>and the funding.</a:t>
            </a:r>
          </a:p>
        </p:txBody>
      </p:sp>
      <p:sp>
        <p:nvSpPr>
          <p:cNvPr id="19" name="Text · Mike Ortega and team"/>
          <p:cNvSpPr txBox="1"/>
          <p:nvPr/>
        </p:nvSpPr>
        <p:spPr>
          <a:xfrm>
            <a:off x="768096" y="3429000"/>
            <a:ext cx="4846320" cy="34747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 dirty="0">
                <a:solidFill>
                  <a:srgbClr val="1B0D0E"/>
                </a:solidFill>
                <a:latin typeface="Nimbus Sans"/>
              </a:rPr>
              <a:t>Mike Ortega and </a:t>
            </a:r>
            <a:r>
              <a:rPr lang="en-US" sz="2200" b="0" dirty="0">
                <a:solidFill>
                  <a:srgbClr val="1B0D0E"/>
                </a:solidFill>
                <a:latin typeface="Nimbus Sans"/>
              </a:rPr>
              <a:t>PAG </a:t>
            </a:r>
            <a:r>
              <a:rPr sz="2200" b="0" dirty="0">
                <a:solidFill>
                  <a:srgbClr val="1B0D0E"/>
                </a:solidFill>
                <a:latin typeface="Nimbus Sans"/>
              </a:rPr>
              <a:t>team</a:t>
            </a:r>
          </a:p>
        </p:txBody>
      </p:sp>
      <p:sp>
        <p:nvSpPr>
          <p:cNvPr id="20" name="Panel"/>
          <p:cNvSpPr/>
          <p:nvPr/>
        </p:nvSpPr>
        <p:spPr>
          <a:xfrm>
            <a:off x="758952" y="4160520"/>
            <a:ext cx="4828032" cy="1417320"/>
          </a:xfrm>
          <a:prstGeom prst="rect">
            <a:avLst/>
          </a:prstGeom>
          <a:solidFill>
            <a:srgbClr val="1B0D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 · ≈300"/>
          <p:cNvSpPr txBox="1"/>
          <p:nvPr/>
        </p:nvSpPr>
        <p:spPr>
          <a:xfrm>
            <a:off x="969264" y="4325112"/>
            <a:ext cx="1947672" cy="6400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>
                <a:solidFill>
                  <a:srgbClr val="78D6E8"/>
                </a:solidFill>
                <a:latin typeface="Nimbus Sans"/>
              </a:rPr>
              <a:t>≈300</a:t>
            </a:r>
          </a:p>
        </p:txBody>
      </p:sp>
      <p:sp>
        <p:nvSpPr>
          <p:cNvPr id="22" name="Text · 2,000+"/>
          <p:cNvSpPr txBox="1"/>
          <p:nvPr/>
        </p:nvSpPr>
        <p:spPr>
          <a:xfrm>
            <a:off x="3154680" y="4325112"/>
            <a:ext cx="2194560" cy="6400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solidFill>
                  <a:srgbClr val="78D6E8"/>
                </a:solidFill>
                <a:latin typeface="Nimbus Sans"/>
              </a:rPr>
              <a:t>8</a:t>
            </a:r>
            <a:r>
              <a:rPr sz="4000" b="1" dirty="0">
                <a:solidFill>
                  <a:srgbClr val="78D6E8"/>
                </a:solidFill>
                <a:latin typeface="Nimbus Sans"/>
              </a:rPr>
              <a:t>,000+</a:t>
            </a:r>
          </a:p>
        </p:txBody>
      </p:sp>
      <p:sp>
        <p:nvSpPr>
          <p:cNvPr id="23" name="Text · groups addressed"/>
          <p:cNvSpPr txBox="1"/>
          <p:nvPr/>
        </p:nvSpPr>
        <p:spPr>
          <a:xfrm>
            <a:off x="996696" y="5056632"/>
            <a:ext cx="1938528" cy="28346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FFFFFF"/>
                </a:solidFill>
                <a:latin typeface="Nimbus Sans"/>
              </a:rPr>
              <a:t>groups addressed</a:t>
            </a:r>
          </a:p>
        </p:txBody>
      </p:sp>
      <p:sp>
        <p:nvSpPr>
          <p:cNvPr id="24" name="Text · people reached"/>
          <p:cNvSpPr txBox="1"/>
          <p:nvPr/>
        </p:nvSpPr>
        <p:spPr>
          <a:xfrm>
            <a:off x="3182112" y="5056632"/>
            <a:ext cx="2194560" cy="28346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FFFFFF"/>
                </a:solidFill>
                <a:latin typeface="Nimbus Sans"/>
              </a:rPr>
              <a:t>people reached</a:t>
            </a:r>
          </a:p>
        </p:txBody>
      </p:sp>
      <p:cxnSp>
        <p:nvCxnSpPr>
          <p:cNvPr id="25" name="Rule"/>
          <p:cNvCxnSpPr/>
          <p:nvPr/>
        </p:nvCxnSpPr>
        <p:spPr>
          <a:xfrm>
            <a:off x="6062472" y="1508760"/>
            <a:ext cx="0" cy="4069080"/>
          </a:xfrm>
          <a:prstGeom prst="line">
            <a:avLst/>
          </a:prstGeom>
          <a:ln w="25400">
            <a:solidFill>
              <a:srgbClr val="E5DD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 · CAMPAIGN / COALITION"/>
          <p:cNvSpPr txBox="1"/>
          <p:nvPr/>
        </p:nvSpPr>
        <p:spPr>
          <a:xfrm>
            <a:off x="6574536" y="1417320"/>
            <a:ext cx="4892040" cy="320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5A5552"/>
                </a:solidFill>
                <a:latin typeface="Nimbus Sans"/>
              </a:rPr>
              <a:t>CAMPAIGN / COALITION</a:t>
            </a:r>
          </a:p>
        </p:txBody>
      </p:sp>
      <p:sp>
        <p:nvSpPr>
          <p:cNvPr id="27" name="Text · Make the case for two YES votes."/>
          <p:cNvSpPr txBox="1"/>
          <p:nvPr/>
        </p:nvSpPr>
        <p:spPr>
          <a:xfrm>
            <a:off x="6574536" y="1984248"/>
            <a:ext cx="4892040" cy="1143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3300" b="1" dirty="0">
                <a:solidFill>
                  <a:srgbClr val="1B0D0E"/>
                </a:solidFill>
                <a:latin typeface="Nimbus Sans"/>
              </a:rPr>
              <a:t>Make the case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3300" b="1" dirty="0">
                <a:solidFill>
                  <a:srgbClr val="1B0D0E"/>
                </a:solidFill>
                <a:latin typeface="Nimbus Sans"/>
              </a:rPr>
              <a:t>for two YES votes.</a:t>
            </a:r>
          </a:p>
        </p:txBody>
      </p:sp>
      <p:sp>
        <p:nvSpPr>
          <p:cNvPr id="28" name="Text · “They went first and often left the room before we spok"/>
          <p:cNvSpPr txBox="1"/>
          <p:nvPr/>
        </p:nvSpPr>
        <p:spPr>
          <a:xfrm>
            <a:off x="6677220" y="3017520"/>
            <a:ext cx="5254910" cy="20391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457200" indent="-45720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B0D0E"/>
                </a:solidFill>
                <a:latin typeface="Nimbus Sans"/>
              </a:rPr>
              <a:t>Campaign Monthly Updates</a:t>
            </a:r>
          </a:p>
          <a:p>
            <a:pPr marL="457200" indent="-45720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B0D0E"/>
                </a:solidFill>
                <a:latin typeface="Nimbus Sans"/>
              </a:rPr>
              <a:t>Steering Committee Weekly Meetings</a:t>
            </a:r>
          </a:p>
          <a:p>
            <a:pPr marL="914400" lvl="1" indent="-457200">
              <a:lnSpc>
                <a:spcPct val="104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B0D0E"/>
                </a:solidFill>
                <a:latin typeface="Nimbus Sans"/>
              </a:rPr>
              <a:t>Speakers Bureau</a:t>
            </a:r>
          </a:p>
          <a:p>
            <a:pPr marL="914400" lvl="1" indent="-457200">
              <a:lnSpc>
                <a:spcPct val="104000"/>
              </a:lnSpc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rgbClr val="1B0D0E"/>
                </a:solidFill>
                <a:latin typeface="Nimbus Sans"/>
              </a:rPr>
              <a:t>Social/Viral Engagement</a:t>
            </a:r>
          </a:p>
          <a:p>
            <a:pPr marL="914400" lvl="1" indent="-457200">
              <a:lnSpc>
                <a:spcPct val="104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B0D0E"/>
                </a:solidFill>
                <a:latin typeface="Nimbus Sans"/>
              </a:rPr>
              <a:t>Associations/Members</a:t>
            </a:r>
          </a:p>
          <a:p>
            <a:pPr marL="914400" lvl="1" indent="-457200">
              <a:lnSpc>
                <a:spcPct val="104000"/>
              </a:lnSpc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rgbClr val="1B0D0E"/>
                </a:solidFill>
                <a:latin typeface="Nimbus Sans"/>
              </a:rPr>
              <a:t>Major Employers</a:t>
            </a:r>
          </a:p>
          <a:p>
            <a:pPr marL="914400" lvl="1" indent="-457200">
              <a:lnSpc>
                <a:spcPct val="104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B0D0E"/>
                </a:solidFill>
                <a:latin typeface="Nimbus Sans"/>
              </a:rPr>
              <a:t>Neighborhoods</a:t>
            </a:r>
          </a:p>
          <a:p>
            <a:pPr marL="914400" lvl="1" indent="-457200">
              <a:lnSpc>
                <a:spcPct val="104000"/>
              </a:lnSpc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rgbClr val="1B0D0E"/>
                </a:solidFill>
                <a:latin typeface="Nimbus Sans"/>
              </a:rPr>
              <a:t>Press &amp; Media</a:t>
            </a:r>
          </a:p>
          <a:p>
            <a:pPr marL="914400" lvl="1" indent="-457200">
              <a:lnSpc>
                <a:spcPct val="104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B0D0E"/>
                </a:solidFill>
                <a:latin typeface="Nimbus Sans"/>
              </a:rPr>
              <a:t>Political Parties &amp; Precincts</a:t>
            </a:r>
            <a:endParaRPr lang="en-US" sz="2400" b="0" dirty="0">
              <a:solidFill>
                <a:srgbClr val="1B0D0E"/>
              </a:solidFill>
              <a:latin typeface="Nimbus Sans"/>
            </a:endParaRPr>
          </a:p>
          <a:p>
            <a:pPr marL="457200" indent="-45720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2400" b="0" dirty="0">
              <a:solidFill>
                <a:srgbClr val="1B0D0E"/>
              </a:solidFill>
              <a:latin typeface="Nimbus Sans"/>
            </a:endParaRPr>
          </a:p>
        </p:txBody>
      </p:sp>
    </p:spTree>
    <p:extLst>
      <p:ext uri="{BB962C8B-B14F-4D97-AF65-F5344CB8AC3E}">
        <p14:creationId xmlns:p14="http://schemas.microsoft.com/office/powerpoint/2010/main" val="5143528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77BB7DF-4BF1-4D30-B727-F7A72C49C33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90600"/>
          </a:xfrm>
          <a:prstGeom prst="rect">
            <a:avLst/>
          </a:prstGeom>
          <a:solidFill>
            <a:srgbClr val="1B0D0E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065096-1311-4EF1-AE30-FA1260977260}"/>
              </a:ext>
            </a:extLst>
          </p:cNvPr>
          <p:cNvSpPr>
            <a:spLocks noGrp="1"/>
          </p:cNvSpPr>
          <p:nvPr/>
        </p:nvSpPr>
        <p:spPr>
          <a:xfrm>
            <a:off x="0" y="952500"/>
            <a:ext cx="12192000" cy="38100"/>
          </a:xfrm>
          <a:prstGeom prst="rect">
            <a:avLst/>
          </a:prstGeom>
          <a:solidFill>
            <a:srgbClr val="FF603B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Conference header · GRASSTOPS + GRASSROOTS">
            <a:extLst>
              <a:ext uri="{FF2B5EF4-FFF2-40B4-BE49-F238E27FC236}">
                <a16:creationId xmlns:a16="http://schemas.microsoft.com/office/drawing/2014/main" id="{4CD95CA3-26D9-446E-9D53-5E8E0E1AD805}"/>
              </a:ext>
            </a:extLst>
          </p:cNvPr>
          <p:cNvSpPr>
            <a:spLocks noGrp="1"/>
          </p:cNvSpPr>
          <p:nvPr/>
        </p:nvSpPr>
        <p:spPr>
          <a:xfrm>
            <a:off x="609600" y="228600"/>
            <a:ext cx="7955279" cy="5143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buNone/>
              <a:defRPr sz="25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25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GRASSTOPS + GRASSROOTS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1E46ECE-55A1-499D-8D32-C3065DA46FEC}"/>
              </a:ext>
            </a:extLst>
          </p:cNvPr>
          <p:cNvSpPr>
            <a:spLocks noGrp="1"/>
          </p:cNvSpPr>
          <p:nvPr/>
        </p:nvSpPr>
        <p:spPr>
          <a:xfrm>
            <a:off x="8572500" y="314325"/>
            <a:ext cx="30099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buNone/>
              <a:defRPr sz="1275">
                <a:solidFill>
                  <a:srgbClr val="78D6E8"/>
                </a:solidFill>
                <a:latin typeface="Nimbus Sans"/>
                <a:ea typeface="Nimbus Sans"/>
                <a:cs typeface="Nimbus Sans"/>
              </a:defRPr>
            </a:pPr>
            <a:r>
              <a:rPr sz="1275">
                <a:solidFill>
                  <a:srgbClr val="78D6E8"/>
                </a:solidFill>
                <a:latin typeface="Nimbus Sans"/>
                <a:ea typeface="Nimbus Sans"/>
                <a:cs typeface="Nimbus Sans"/>
              </a:rPr>
              <a:t>Coronado Ballroom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D83C99B-9566-4CE0-89FB-6114A4D80DCF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26670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3939" lnSpcReduction="10000"/>
          </a:bodyPr>
          <a:lstStyle/>
          <a:p>
            <a:pPr>
              <a:buNone/>
              <a:defRPr sz="825" b="1">
                <a:solidFill>
                  <a:srgbClr val="FF603B"/>
                </a:solidFill>
                <a:latin typeface="Nimbus Sans"/>
                <a:ea typeface="Nimbus Sans"/>
                <a:cs typeface="Nimbus Sans"/>
              </a:defRPr>
            </a:pPr>
            <a:r>
              <a:rPr sz="825" b="1">
                <a:solidFill>
                  <a:srgbClr val="FF603B"/>
                </a:solidFill>
                <a:latin typeface="Nimbus Sans"/>
                <a:ea typeface="Nimbus Sans"/>
                <a:cs typeface="Nimbus Sans"/>
              </a:rPr>
              <a:t>ROADS &amp; STREETS 2026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E89CA7F-F6A6-4C74-B913-44CBEB47F8BB}"/>
              </a:ext>
            </a:extLst>
          </p:cNvPr>
          <p:cNvSpPr>
            <a:spLocks noGrp="1"/>
          </p:cNvSpPr>
          <p:nvPr/>
        </p:nvSpPr>
        <p:spPr>
          <a:xfrm>
            <a:off x="11049000" y="6486525"/>
            <a:ext cx="52387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3939" lnSpcReduction="10000"/>
          </a:bodyPr>
          <a:lstStyle/>
          <a:p>
            <a:pPr>
              <a:buNone/>
              <a:defRPr sz="825" b="1">
                <a:solidFill>
                  <a:srgbClr val="5A5552"/>
                </a:solidFill>
                <a:latin typeface="Nimbus Sans"/>
                <a:ea typeface="Nimbus Sans"/>
                <a:cs typeface="Nimbus Sans"/>
              </a:defRPr>
            </a:pPr>
            <a:r>
              <a:rPr sz="825" b="1">
                <a:solidFill>
                  <a:srgbClr val="5A5552"/>
                </a:solidFill>
                <a:latin typeface="Nimbus Sans"/>
                <a:ea typeface="Nimbus Sans"/>
                <a:cs typeface="Nimbus Sans"/>
              </a:rPr>
              <a:t>11</a:t>
            </a:r>
          </a:p>
        </p:txBody>
      </p:sp>
      <p:sp>
        <p:nvSpPr>
          <p:cNvPr id="17" name="Text · GRASSTOPS"/>
          <p:cNvSpPr txBox="1"/>
          <p:nvPr/>
        </p:nvSpPr>
        <p:spPr>
          <a:xfrm>
            <a:off x="768096" y="1417320"/>
            <a:ext cx="4910328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>
                <a:solidFill>
                  <a:srgbClr val="5A5552"/>
                </a:solidFill>
                <a:latin typeface="Nimbus Sans"/>
              </a:rPr>
              <a:t>GRASSTOPS</a:t>
            </a:r>
          </a:p>
        </p:txBody>
      </p:sp>
      <p:sp>
        <p:nvSpPr>
          <p:cNvPr id="18" name="Text · Leaders + paid reach"/>
          <p:cNvSpPr txBox="1"/>
          <p:nvPr/>
        </p:nvSpPr>
        <p:spPr>
          <a:xfrm>
            <a:off x="768096" y="1975104"/>
            <a:ext cx="4910328" cy="51206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>
                <a:solidFill>
                  <a:srgbClr val="1B0D0E"/>
                </a:solidFill>
                <a:latin typeface="Nimbus Sans"/>
              </a:rPr>
              <a:t>Leaders + paid reach</a:t>
            </a:r>
          </a:p>
        </p:txBody>
      </p:sp>
      <p:sp>
        <p:nvSpPr>
          <p:cNvPr id="19" name="Text · Business and industry support Campaign funding YouTube "/>
          <p:cNvSpPr txBox="1"/>
          <p:nvPr/>
        </p:nvSpPr>
        <p:spPr>
          <a:xfrm>
            <a:off x="786384" y="2834640"/>
            <a:ext cx="4946904" cy="1362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1B0D0E"/>
                </a:solidFill>
                <a:latin typeface="Nimbus Sans"/>
              </a:rPr>
              <a:t>Business and industry support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1B0D0E"/>
                </a:solidFill>
                <a:latin typeface="Nimbus Sans"/>
              </a:rPr>
              <a:t>Campaign funding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1B0D0E"/>
                </a:solidFill>
                <a:latin typeface="Nimbus Sans"/>
              </a:rPr>
              <a:t>YouTube · broadcast · print · radio</a:t>
            </a:r>
          </a:p>
        </p:txBody>
      </p:sp>
      <p:sp>
        <p:nvSpPr>
          <p:cNvPr id="20" name="Text · GRASSROOTS"/>
          <p:cNvSpPr txBox="1"/>
          <p:nvPr/>
        </p:nvSpPr>
        <p:spPr>
          <a:xfrm>
            <a:off x="6510528" y="1417320"/>
            <a:ext cx="4910328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>
                <a:solidFill>
                  <a:srgbClr val="5A5552"/>
                </a:solidFill>
                <a:latin typeface="Nimbus Sans"/>
              </a:rPr>
              <a:t>GRASSROOTS</a:t>
            </a:r>
          </a:p>
        </p:txBody>
      </p:sp>
      <p:sp>
        <p:nvSpPr>
          <p:cNvPr id="21" name="Text · People + trusted networks"/>
          <p:cNvSpPr txBox="1"/>
          <p:nvPr/>
        </p:nvSpPr>
        <p:spPr>
          <a:xfrm>
            <a:off x="6510528" y="1975104"/>
            <a:ext cx="4937760" cy="51206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>
                <a:solidFill>
                  <a:srgbClr val="1B0D0E"/>
                </a:solidFill>
                <a:latin typeface="Nimbus Sans"/>
              </a:rPr>
              <a:t>People + trusted networks</a:t>
            </a:r>
          </a:p>
        </p:txBody>
      </p:sp>
      <p:sp>
        <p:nvSpPr>
          <p:cNvPr id="22" name="Text · Neighborhood meetings Industry associations Friends tal"/>
          <p:cNvSpPr txBox="1"/>
          <p:nvPr/>
        </p:nvSpPr>
        <p:spPr>
          <a:xfrm>
            <a:off x="6528816" y="2834640"/>
            <a:ext cx="4910328" cy="1362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1B0D0E"/>
                </a:solidFill>
                <a:latin typeface="Nimbus Sans"/>
              </a:rPr>
              <a:t>Neighborhood meetings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1B0D0E"/>
                </a:solidFill>
                <a:latin typeface="Nimbus Sans"/>
              </a:rPr>
              <a:t>Industry associations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1B0D0E"/>
                </a:solidFill>
                <a:latin typeface="Nimbus Sans"/>
              </a:rPr>
              <a:t>Friends talking to friends</a:t>
            </a:r>
          </a:p>
        </p:txBody>
      </p:sp>
      <p:cxnSp>
        <p:nvCxnSpPr>
          <p:cNvPr id="23" name="Rule"/>
          <p:cNvCxnSpPr/>
          <p:nvPr/>
        </p:nvCxnSpPr>
        <p:spPr>
          <a:xfrm>
            <a:off x="6062472" y="1481328"/>
            <a:ext cx="0" cy="2971800"/>
          </a:xfrm>
          <a:prstGeom prst="line">
            <a:avLst/>
          </a:prstGeom>
          <a:ln w="25400">
            <a:solidFill>
              <a:srgbClr val="E5DD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Panel"/>
          <p:cNvSpPr/>
          <p:nvPr/>
        </p:nvSpPr>
        <p:spPr>
          <a:xfrm>
            <a:off x="758952" y="4855464"/>
            <a:ext cx="10689336" cy="941832"/>
          </a:xfrm>
          <a:prstGeom prst="rect">
            <a:avLst/>
          </a:prstGeom>
          <a:solidFill>
            <a:srgbClr val="1B0D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 · One campaign message, carried through many relationship"/>
          <p:cNvSpPr txBox="1"/>
          <p:nvPr/>
        </p:nvSpPr>
        <p:spPr>
          <a:xfrm>
            <a:off x="1014984" y="5120640"/>
            <a:ext cx="10186416" cy="4389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FFFFFF"/>
                </a:solidFill>
                <a:latin typeface="Nimbus Sans"/>
              </a:rPr>
              <a:t>One campaign message, carried through many relationships.</a:t>
            </a:r>
          </a:p>
        </p:txBody>
      </p:sp>
    </p:spTree>
    <p:extLst>
      <p:ext uri="{BB962C8B-B14F-4D97-AF65-F5344CB8AC3E}">
        <p14:creationId xmlns:p14="http://schemas.microsoft.com/office/powerpoint/2010/main" val="5143528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9BA850-F6B0-A923-2382-A5A471885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1EAA78F-E9D8-9633-E6F9-7C1EBBD5803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90600"/>
          </a:xfrm>
          <a:prstGeom prst="rect">
            <a:avLst/>
          </a:prstGeom>
          <a:solidFill>
            <a:srgbClr val="1B0D0E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ADD8F8C-E7BC-7973-0616-CFE22333E519}"/>
              </a:ext>
            </a:extLst>
          </p:cNvPr>
          <p:cNvSpPr>
            <a:spLocks noGrp="1"/>
          </p:cNvSpPr>
          <p:nvPr/>
        </p:nvSpPr>
        <p:spPr>
          <a:xfrm>
            <a:off x="0" y="952500"/>
            <a:ext cx="12192000" cy="38100"/>
          </a:xfrm>
          <a:prstGeom prst="rect">
            <a:avLst/>
          </a:prstGeom>
          <a:solidFill>
            <a:srgbClr val="FF603B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8A105E4-C882-6EE1-7159-AA4673AA1B9E}"/>
              </a:ext>
            </a:extLst>
          </p:cNvPr>
          <p:cNvSpPr>
            <a:spLocks noGrp="1"/>
          </p:cNvSpPr>
          <p:nvPr/>
        </p:nvSpPr>
        <p:spPr>
          <a:xfrm>
            <a:off x="609600" y="228600"/>
            <a:ext cx="9715500" cy="5143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buNone/>
              <a:defRPr sz="25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550" b="1" dirty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CAMPAIGN FINANCE</a:t>
            </a:r>
            <a:endParaRPr sz="2550" b="1" dirty="0">
              <a:solidFill>
                <a:srgbClr val="FFFFFF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BC980E-9B0A-972F-D166-D8987D48CDE8}"/>
              </a:ext>
            </a:extLst>
          </p:cNvPr>
          <p:cNvSpPr>
            <a:spLocks noGrp="1"/>
          </p:cNvSpPr>
          <p:nvPr/>
        </p:nvSpPr>
        <p:spPr>
          <a:xfrm>
            <a:off x="8572500" y="314325"/>
            <a:ext cx="30099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buNone/>
              <a:defRPr sz="1275">
                <a:solidFill>
                  <a:srgbClr val="78D6E8"/>
                </a:solidFill>
                <a:latin typeface="Nimbus Sans"/>
                <a:ea typeface="Nimbus Sans"/>
                <a:cs typeface="Nimbus Sans"/>
              </a:defRPr>
            </a:pPr>
            <a:r>
              <a:rPr sz="1275">
                <a:solidFill>
                  <a:srgbClr val="78D6E8"/>
                </a:solidFill>
                <a:latin typeface="Nimbus Sans"/>
                <a:ea typeface="Nimbus Sans"/>
                <a:cs typeface="Nimbus Sans"/>
              </a:rPr>
              <a:t>Coronado Ballroom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48FF0C-09F5-1041-A793-17579261D317}"/>
              </a:ext>
            </a:extLst>
          </p:cNvPr>
          <p:cNvSpPr>
            <a:spLocks noGrp="1"/>
          </p:cNvSpPr>
          <p:nvPr/>
        </p:nvSpPr>
        <p:spPr>
          <a:xfrm>
            <a:off x="685800" y="1381125"/>
            <a:ext cx="2840656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buNone/>
              <a:defRPr sz="2100" b="1">
                <a:solidFill>
                  <a:srgbClr val="1B0D0E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100" b="1" dirty="0">
                <a:solidFill>
                  <a:srgbClr val="1B0D0E"/>
                </a:solidFill>
                <a:latin typeface="Nimbus Sans"/>
                <a:ea typeface="Nimbus Sans"/>
                <a:cs typeface="Nimbus Sans"/>
              </a:rPr>
              <a:t>OFFICIAL FUNDRAISING</a:t>
            </a:r>
            <a:endParaRPr sz="2100" b="1" dirty="0">
              <a:solidFill>
                <a:srgbClr val="1B0D0E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A73021-5A07-1AC1-C89D-9C26818B342C}"/>
              </a:ext>
            </a:extLst>
          </p:cNvPr>
          <p:cNvSpPr>
            <a:spLocks noGrp="1"/>
          </p:cNvSpPr>
          <p:nvPr/>
        </p:nvSpPr>
        <p:spPr>
          <a:xfrm>
            <a:off x="685800" y="1943100"/>
            <a:ext cx="3915110" cy="2485681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 sz="1875">
                <a:solidFill>
                  <a:srgbClr val="1B0D0E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400" dirty="0">
                <a:solidFill>
                  <a:srgbClr val="1B0D0E"/>
                </a:solidFill>
                <a:latin typeface="Nimbus Sans"/>
              </a:rPr>
              <a:t>Raised</a:t>
            </a:r>
            <a:r>
              <a:rPr lang="en-US" sz="2400" dirty="0">
                <a:solidFill>
                  <a:srgbClr val="1B0D0E"/>
                </a:solidFill>
                <a:latin typeface="Nimbus Sans"/>
                <a:ea typeface="Nimbus Sans"/>
                <a:cs typeface="Nimbus Sans"/>
              </a:rPr>
              <a:t> $1.5M</a:t>
            </a:r>
          </a:p>
          <a:p>
            <a:pPr marL="342900" indent="-342900">
              <a:buFont typeface="Arial" panose="020B0604020202020204" pitchFamily="34" charset="0"/>
              <a:buChar char="•"/>
              <a:defRPr sz="1875">
                <a:solidFill>
                  <a:srgbClr val="1B0D0E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400" dirty="0">
                <a:solidFill>
                  <a:srgbClr val="1B0D0E"/>
                </a:solidFill>
                <a:latin typeface="Nimbus Sans"/>
                <a:ea typeface="Nimbus Sans"/>
                <a:cs typeface="Nimbus Sans"/>
              </a:rPr>
              <a:t>200-250k from Engineering Industry</a:t>
            </a:r>
          </a:p>
          <a:p>
            <a:pPr marL="342900" indent="-342900">
              <a:buFont typeface="Arial" panose="020B0604020202020204" pitchFamily="34" charset="0"/>
              <a:buChar char="•"/>
              <a:defRPr sz="1875">
                <a:solidFill>
                  <a:srgbClr val="1B0D0E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400" dirty="0">
                <a:solidFill>
                  <a:srgbClr val="1B0D0E"/>
                </a:solidFill>
                <a:latin typeface="Nimbus Sans"/>
                <a:ea typeface="Nimbus Sans"/>
                <a:cs typeface="Nimbus Sans"/>
              </a:rPr>
              <a:t>500-600k from contractors</a:t>
            </a:r>
          </a:p>
          <a:p>
            <a:pPr marL="342900" indent="-342900">
              <a:buFont typeface="Arial" panose="020B0604020202020204" pitchFamily="34" charset="0"/>
              <a:buChar char="•"/>
              <a:defRPr sz="1875">
                <a:solidFill>
                  <a:srgbClr val="1B0D0E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400" dirty="0">
                <a:solidFill>
                  <a:srgbClr val="1B0D0E"/>
                </a:solidFill>
                <a:latin typeface="Nimbus Sans"/>
                <a:ea typeface="Nimbus Sans"/>
                <a:cs typeface="Nimbus Sans"/>
              </a:rPr>
              <a:t>Remaining from local businesses (Realtors, auto dealers, SALC)</a:t>
            </a:r>
          </a:p>
          <a:p>
            <a:pPr>
              <a:buNone/>
              <a:defRPr sz="1875">
                <a:solidFill>
                  <a:srgbClr val="1B0D0E"/>
                </a:solidFill>
                <a:latin typeface="Nimbus Sans"/>
                <a:ea typeface="Nimbus Sans"/>
                <a:cs typeface="Nimbus Sans"/>
              </a:defRPr>
            </a:pPr>
            <a:endParaRPr sz="2400" dirty="0">
              <a:solidFill>
                <a:srgbClr val="1B0D0E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D9BD5ED-73DD-FB2C-7FD8-F5D16D42E5BE}"/>
              </a:ext>
            </a:extLst>
          </p:cNvPr>
          <p:cNvSpPr>
            <a:spLocks noGrp="1"/>
          </p:cNvSpPr>
          <p:nvPr/>
        </p:nvSpPr>
        <p:spPr>
          <a:xfrm>
            <a:off x="933450" y="5429250"/>
            <a:ext cx="103251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buNone/>
              <a:defRPr sz="15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 dirty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Optional takeaway or source note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E4DE16E-9F06-43CD-E9D6-AE3C26BB7217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26670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3939" lnSpcReduction="10000"/>
          </a:bodyPr>
          <a:lstStyle/>
          <a:p>
            <a:pPr>
              <a:buNone/>
              <a:defRPr sz="825" b="1">
                <a:solidFill>
                  <a:srgbClr val="FF603B"/>
                </a:solidFill>
                <a:latin typeface="Nimbus Sans"/>
                <a:ea typeface="Nimbus Sans"/>
                <a:cs typeface="Nimbus Sans"/>
              </a:defRPr>
            </a:pPr>
            <a:r>
              <a:rPr sz="825" b="1">
                <a:solidFill>
                  <a:srgbClr val="FF603B"/>
                </a:solidFill>
                <a:latin typeface="Nimbus Sans"/>
                <a:ea typeface="Nimbus Sans"/>
                <a:cs typeface="Nimbus Sans"/>
              </a:rPr>
              <a:t>ROADS &amp; STREETS 2026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ECCB71-C0B9-8EE0-DAFC-21B3A30889D0}"/>
              </a:ext>
            </a:extLst>
          </p:cNvPr>
          <p:cNvSpPr>
            <a:spLocks noGrp="1"/>
          </p:cNvSpPr>
          <p:nvPr/>
        </p:nvSpPr>
        <p:spPr>
          <a:xfrm>
            <a:off x="11049000" y="6486525"/>
            <a:ext cx="52387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3939" lnSpcReduction="10000"/>
          </a:bodyPr>
          <a:lstStyle/>
          <a:p>
            <a:pPr>
              <a:buNone/>
              <a:defRPr sz="825" b="1">
                <a:solidFill>
                  <a:srgbClr val="5A5552"/>
                </a:solidFill>
                <a:latin typeface="Nimbus Sans"/>
                <a:ea typeface="Nimbus Sans"/>
                <a:cs typeface="Nimbus Sans"/>
              </a:defRPr>
            </a:pPr>
            <a:r>
              <a:rPr sz="825" b="1">
                <a:solidFill>
                  <a:srgbClr val="5A5552"/>
                </a:solidFill>
                <a:latin typeface="Nimbus Sans"/>
                <a:ea typeface="Nimbus Sans"/>
                <a:cs typeface="Nimbus Sans"/>
              </a:rPr>
              <a:t>05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E0139527-57E1-8F75-64DA-1EBEB724C6A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9848991"/>
              </p:ext>
            </p:extLst>
          </p:nvPr>
        </p:nvGraphicFramePr>
        <p:xfrm>
          <a:off x="5555485" y="3359416"/>
          <a:ext cx="6305551" cy="33051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731A5722-E303-8206-BD26-A9F3DCDD4734}"/>
              </a:ext>
            </a:extLst>
          </p:cNvPr>
          <p:cNvSpPr txBox="1"/>
          <p:nvPr/>
        </p:nvSpPr>
        <p:spPr>
          <a:xfrm>
            <a:off x="5408596" y="1430500"/>
            <a:ext cx="609760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  <a:defRPr sz="2100" b="1">
                <a:solidFill>
                  <a:srgbClr val="1B0D0E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100" b="1" dirty="0">
                <a:solidFill>
                  <a:srgbClr val="1B0D0E"/>
                </a:solidFill>
                <a:latin typeface="Nimbus Sans"/>
                <a:ea typeface="Nimbus Sans"/>
                <a:cs typeface="Nimbus Sans"/>
              </a:rPr>
              <a:t>OFFICIAL SPENDING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7032078-41E6-C24E-169B-22FA3966D641}"/>
              </a:ext>
            </a:extLst>
          </p:cNvPr>
          <p:cNvSpPr>
            <a:spLocks noGrp="1"/>
          </p:cNvSpPr>
          <p:nvPr/>
        </p:nvSpPr>
        <p:spPr>
          <a:xfrm>
            <a:off x="5467349" y="1943000"/>
            <a:ext cx="5178191" cy="1384931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  <a:defRPr sz="1875">
                <a:solidFill>
                  <a:srgbClr val="1B0D0E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600" dirty="0">
                <a:solidFill>
                  <a:srgbClr val="1B0D0E"/>
                </a:solidFill>
                <a:latin typeface="Nimbus Sans"/>
                <a:ea typeface="Nimbus Sans"/>
                <a:cs typeface="Nimbus Sans"/>
              </a:rPr>
              <a:t>82% = TV, Radio, Direct Mail</a:t>
            </a:r>
          </a:p>
          <a:p>
            <a:pPr marL="342900" indent="-342900">
              <a:buFont typeface="Arial" panose="020B0604020202020204" pitchFamily="34" charset="0"/>
              <a:buChar char="•"/>
              <a:defRPr sz="1875">
                <a:solidFill>
                  <a:srgbClr val="1B0D0E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600" dirty="0">
                <a:solidFill>
                  <a:srgbClr val="1B0D0E"/>
                </a:solidFill>
                <a:latin typeface="Nimbus Sans"/>
                <a:ea typeface="Nimbus Sans"/>
                <a:cs typeface="Nimbus Sans"/>
              </a:rPr>
              <a:t>7.5% = Polling, Surveys, Journaling</a:t>
            </a:r>
          </a:p>
          <a:p>
            <a:pPr marL="342900" indent="-342900">
              <a:buFont typeface="Arial" panose="020B0604020202020204" pitchFamily="34" charset="0"/>
              <a:buChar char="•"/>
              <a:defRPr sz="1875">
                <a:solidFill>
                  <a:srgbClr val="1B0D0E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600" dirty="0">
                <a:solidFill>
                  <a:srgbClr val="1B0D0E"/>
                </a:solidFill>
                <a:latin typeface="Nimbus Sans"/>
                <a:ea typeface="Nimbus Sans"/>
                <a:cs typeface="Nimbus Sans"/>
              </a:rPr>
              <a:t>5% = Consultant Staff</a:t>
            </a:r>
          </a:p>
          <a:p>
            <a:pPr marL="342900" indent="-342900">
              <a:buFont typeface="Arial" panose="020B0604020202020204" pitchFamily="34" charset="0"/>
              <a:buChar char="•"/>
              <a:defRPr sz="1875">
                <a:solidFill>
                  <a:srgbClr val="1B0D0E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600" dirty="0">
                <a:solidFill>
                  <a:srgbClr val="1B0D0E"/>
                </a:solidFill>
                <a:latin typeface="Nimbus Sans"/>
                <a:ea typeface="Nimbus Sans"/>
                <a:cs typeface="Nimbus Sans"/>
              </a:rPr>
              <a:t>5% = Other administrative</a:t>
            </a:r>
          </a:p>
          <a:p>
            <a:pPr marL="342900" indent="-342900">
              <a:buFont typeface="Arial" panose="020B0604020202020204" pitchFamily="34" charset="0"/>
              <a:buChar char="•"/>
              <a:defRPr sz="1875">
                <a:solidFill>
                  <a:srgbClr val="1B0D0E"/>
                </a:solidFill>
                <a:latin typeface="Nimbus Sans"/>
                <a:ea typeface="Nimbus Sans"/>
                <a:cs typeface="Nimbus Sans"/>
              </a:defRPr>
            </a:pPr>
            <a:endParaRPr lang="en-US" sz="2600" dirty="0">
              <a:solidFill>
                <a:srgbClr val="1B0D0E"/>
              </a:solidFill>
              <a:latin typeface="Nimbus Sans"/>
              <a:ea typeface="Nimbus Sans"/>
              <a:cs typeface="Nimbus Sans"/>
            </a:endParaRPr>
          </a:p>
          <a:p>
            <a:pPr>
              <a:buNone/>
              <a:defRPr sz="1875">
                <a:solidFill>
                  <a:srgbClr val="1B0D0E"/>
                </a:solidFill>
                <a:latin typeface="Nimbus Sans"/>
                <a:ea typeface="Nimbus Sans"/>
                <a:cs typeface="Nimbus Sans"/>
              </a:defRPr>
            </a:pPr>
            <a:endParaRPr dirty="0">
              <a:solidFill>
                <a:srgbClr val="1B0D0E"/>
              </a:solidFill>
              <a:latin typeface="Nimbus Sans"/>
              <a:ea typeface="Nimbus Sans"/>
              <a:cs typeface="Nimbus Sans"/>
            </a:endParaRPr>
          </a:p>
        </p:txBody>
      </p:sp>
    </p:spTree>
    <p:extLst>
      <p:ext uri="{BB962C8B-B14F-4D97-AF65-F5344CB8AC3E}">
        <p14:creationId xmlns:p14="http://schemas.microsoft.com/office/powerpoint/2010/main" val="39173595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6A5085-65E6-C513-1029-03C73D025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367A44F-D4FF-448A-C974-D7D54AD059D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90600"/>
          </a:xfrm>
          <a:prstGeom prst="rect">
            <a:avLst/>
          </a:prstGeom>
          <a:solidFill>
            <a:srgbClr val="1B0D0E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B047A01-BD86-D433-20CC-AF68D4D81F68}"/>
              </a:ext>
            </a:extLst>
          </p:cNvPr>
          <p:cNvSpPr>
            <a:spLocks noGrp="1"/>
          </p:cNvSpPr>
          <p:nvPr/>
        </p:nvSpPr>
        <p:spPr>
          <a:xfrm>
            <a:off x="0" y="952500"/>
            <a:ext cx="12192000" cy="38100"/>
          </a:xfrm>
          <a:prstGeom prst="rect">
            <a:avLst/>
          </a:prstGeom>
          <a:solidFill>
            <a:srgbClr val="FF603B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Conference header · AN UNEXPECTED WIN">
            <a:extLst>
              <a:ext uri="{FF2B5EF4-FFF2-40B4-BE49-F238E27FC236}">
                <a16:creationId xmlns:a16="http://schemas.microsoft.com/office/drawing/2014/main" id="{03CA4B30-187B-04FA-5C32-5CE9BB544201}"/>
              </a:ext>
            </a:extLst>
          </p:cNvPr>
          <p:cNvSpPr>
            <a:spLocks noGrp="1"/>
          </p:cNvSpPr>
          <p:nvPr/>
        </p:nvSpPr>
        <p:spPr>
          <a:xfrm>
            <a:off x="609600" y="228600"/>
            <a:ext cx="7955279" cy="5143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buNone/>
              <a:defRPr sz="25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550" b="1" dirty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THE REACH OF YES + YES</a:t>
            </a:r>
            <a:endParaRPr sz="2550" b="1" dirty="0">
              <a:solidFill>
                <a:srgbClr val="FFFFFF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D269B9-98F1-6275-E336-5997B623FF8A}"/>
              </a:ext>
            </a:extLst>
          </p:cNvPr>
          <p:cNvSpPr>
            <a:spLocks noGrp="1"/>
          </p:cNvSpPr>
          <p:nvPr/>
        </p:nvSpPr>
        <p:spPr>
          <a:xfrm>
            <a:off x="8572500" y="314325"/>
            <a:ext cx="30099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buNone/>
              <a:defRPr sz="1275">
                <a:solidFill>
                  <a:srgbClr val="78D6E8"/>
                </a:solidFill>
                <a:latin typeface="Nimbus Sans"/>
                <a:ea typeface="Nimbus Sans"/>
                <a:cs typeface="Nimbus Sans"/>
              </a:defRPr>
            </a:pPr>
            <a:r>
              <a:rPr sz="1275">
                <a:solidFill>
                  <a:srgbClr val="78D6E8"/>
                </a:solidFill>
                <a:latin typeface="Nimbus Sans"/>
                <a:ea typeface="Nimbus Sans"/>
                <a:cs typeface="Nimbus Sans"/>
              </a:rPr>
              <a:t>Coronado Ballroom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683270C-4F9C-0F6E-151C-135AA51CD102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26670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3939" lnSpcReduction="10000"/>
          </a:bodyPr>
          <a:lstStyle/>
          <a:p>
            <a:pPr>
              <a:buNone/>
              <a:defRPr sz="825" b="1">
                <a:solidFill>
                  <a:srgbClr val="FF603B"/>
                </a:solidFill>
                <a:latin typeface="Nimbus Sans"/>
                <a:ea typeface="Nimbus Sans"/>
                <a:cs typeface="Nimbus Sans"/>
              </a:defRPr>
            </a:pPr>
            <a:r>
              <a:rPr sz="825" b="1">
                <a:solidFill>
                  <a:srgbClr val="FF603B"/>
                </a:solidFill>
                <a:latin typeface="Nimbus Sans"/>
                <a:ea typeface="Nimbus Sans"/>
                <a:cs typeface="Nimbus Sans"/>
              </a:rPr>
              <a:t>ROADS &amp; STREETS 2026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04CFAB7-EA92-CAAD-1E24-9184A9C98503}"/>
              </a:ext>
            </a:extLst>
          </p:cNvPr>
          <p:cNvSpPr>
            <a:spLocks noGrp="1"/>
          </p:cNvSpPr>
          <p:nvPr/>
        </p:nvSpPr>
        <p:spPr>
          <a:xfrm>
            <a:off x="11049000" y="6486525"/>
            <a:ext cx="52387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3939" lnSpcReduction="10000"/>
          </a:bodyPr>
          <a:lstStyle/>
          <a:p>
            <a:pPr>
              <a:buNone/>
              <a:defRPr sz="825" b="1">
                <a:solidFill>
                  <a:srgbClr val="5A5552"/>
                </a:solidFill>
                <a:latin typeface="Nimbus Sans"/>
                <a:ea typeface="Nimbus Sans"/>
                <a:cs typeface="Nimbus Sans"/>
              </a:defRPr>
            </a:pPr>
            <a:r>
              <a:rPr sz="825" b="1">
                <a:solidFill>
                  <a:srgbClr val="5A5552"/>
                </a:solidFill>
                <a:latin typeface="Nimbus Sans"/>
                <a:ea typeface="Nimbus Sans"/>
                <a:cs typeface="Nimbus Sans"/>
              </a:rPr>
              <a:t>12</a:t>
            </a:r>
          </a:p>
        </p:txBody>
      </p:sp>
      <p:sp>
        <p:nvSpPr>
          <p:cNvPr id="18" name="Panel">
            <a:extLst>
              <a:ext uri="{FF2B5EF4-FFF2-40B4-BE49-F238E27FC236}">
                <a16:creationId xmlns:a16="http://schemas.microsoft.com/office/drawing/2014/main" id="{3FB97ADE-9479-14F2-A88E-1F1A48D28C84}"/>
              </a:ext>
            </a:extLst>
          </p:cNvPr>
          <p:cNvSpPr/>
          <p:nvPr/>
        </p:nvSpPr>
        <p:spPr>
          <a:xfrm>
            <a:off x="8287994" y="990601"/>
            <a:ext cx="3904006" cy="3533274"/>
          </a:xfrm>
          <a:prstGeom prst="rect">
            <a:avLst/>
          </a:prstGeom>
          <a:solidFill>
            <a:srgbClr val="1B0D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 · NEXT TIME">
            <a:extLst>
              <a:ext uri="{FF2B5EF4-FFF2-40B4-BE49-F238E27FC236}">
                <a16:creationId xmlns:a16="http://schemas.microsoft.com/office/drawing/2014/main" id="{DC6116D3-C760-53D2-3AF5-EBFD691E300F}"/>
              </a:ext>
            </a:extLst>
          </p:cNvPr>
          <p:cNvSpPr txBox="1"/>
          <p:nvPr/>
        </p:nvSpPr>
        <p:spPr>
          <a:xfrm>
            <a:off x="9172899" y="1232435"/>
            <a:ext cx="3377505" cy="30175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For more benefits of RTA Next, visit all our informational sites:</a:t>
            </a:r>
            <a:br>
              <a:rPr lang="en-US" sz="1200" dirty="0">
                <a:solidFill>
                  <a:schemeClr val="bg1"/>
                </a:solidFill>
              </a:rPr>
            </a:br>
            <a:endParaRPr lang="en-US" sz="1200" dirty="0">
              <a:solidFill>
                <a:schemeClr val="bg1"/>
              </a:solidFill>
            </a:endParaRPr>
          </a:p>
          <a:p>
            <a:r>
              <a:rPr lang="en-US" sz="1400" dirty="0">
                <a:solidFill>
                  <a:schemeClr val="accent1">
                    <a:lumMod val="60000"/>
                    <a:lumOff val="4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Pimatransitmatters.com</a:t>
            </a:r>
            <a:endParaRPr lang="en-US" sz="1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en-US" sz="1400" dirty="0">
                <a:solidFill>
                  <a:schemeClr val="accent1">
                    <a:lumMod val="60000"/>
                    <a:lumOff val="4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Yesforallpima.com</a:t>
            </a:r>
            <a:endParaRPr lang="en-US" sz="1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en-US" sz="1400" dirty="0">
                <a:solidFill>
                  <a:schemeClr val="accent1">
                    <a:lumMod val="60000"/>
                    <a:lumOff val="40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TwoYesVotesZeroTaxIncrease.com</a:t>
            </a:r>
            <a:endParaRPr lang="en-US" sz="1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en-US" sz="1400" dirty="0">
                <a:solidFill>
                  <a:schemeClr val="accent1">
                    <a:lumMod val="60000"/>
                    <a:lumOff val="40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PimaRoadSafety.com</a:t>
            </a:r>
            <a:endParaRPr lang="en-US" sz="1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en-US" sz="1400" dirty="0">
                <a:solidFill>
                  <a:schemeClr val="accent1">
                    <a:lumMod val="60000"/>
                    <a:lumOff val="40000"/>
                  </a:schemeClr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InvestinOurselves.com</a:t>
            </a:r>
            <a:endParaRPr lang="en-US" sz="1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en-US" sz="1400" dirty="0">
                <a:solidFill>
                  <a:schemeClr val="accent1">
                    <a:lumMod val="60000"/>
                    <a:lumOff val="40000"/>
                  </a:schemeClr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RTAdidThis.com</a:t>
            </a:r>
            <a:endParaRPr lang="en-US" sz="1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en-US" sz="1400" dirty="0">
                <a:solidFill>
                  <a:schemeClr val="accent1">
                    <a:lumMod val="60000"/>
                    <a:lumOff val="40000"/>
                  </a:schemeClr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Yes418and419.com</a:t>
            </a:r>
            <a:endParaRPr lang="en-US" sz="1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en-US" sz="1400" dirty="0">
                <a:solidFill>
                  <a:schemeClr val="accent1">
                    <a:lumMod val="60000"/>
                    <a:lumOff val="40000"/>
                  </a:schemeClr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KeepPimaMoving.com</a:t>
            </a:r>
            <a:endParaRPr lang="en-US" sz="1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en-US" sz="1400" dirty="0">
                <a:solidFill>
                  <a:schemeClr val="accent1">
                    <a:lumMod val="60000"/>
                    <a:lumOff val="40000"/>
                  </a:schemeClr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VoteYesonBoth.com</a:t>
            </a:r>
            <a:endParaRPr lang="en-US" sz="1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en-US" sz="1400" dirty="0">
                <a:solidFill>
                  <a:schemeClr val="accent1">
                    <a:lumMod val="60000"/>
                    <a:lumOff val="40000"/>
                  </a:schemeClr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MomsforRTA.com</a:t>
            </a:r>
            <a:endParaRPr lang="en-US" sz="1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A16D6AD-C04D-A1F3-A73A-6FD0B841927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254" y="1009150"/>
            <a:ext cx="3070458" cy="307045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080B6F9-CB77-E30B-790C-9EB16232269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019101" y="975234"/>
            <a:ext cx="5634329" cy="207675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A42FB14-AB7E-AD77-9F41-582B8AFC6F2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898489" y="2852650"/>
            <a:ext cx="4817129" cy="268034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54D9113-5460-F131-7480-F84700B63B9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524394" y="2460957"/>
            <a:ext cx="3399832" cy="226442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285F2C3-7AB2-8A73-995E-7FF5CB05020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224804" y="4155394"/>
            <a:ext cx="3967196" cy="269961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A1EFC39-0BED-DB42-7E1A-3F3592B5EC5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9955" y="4376825"/>
            <a:ext cx="2828384" cy="23488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4385FB7-B43B-E1C9-6714-EF11DBE3592C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703868" y="4738833"/>
            <a:ext cx="4024947" cy="2119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5876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77BB7DF-4BF1-4D30-B727-F7A72C49C33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90600"/>
          </a:xfrm>
          <a:prstGeom prst="rect">
            <a:avLst/>
          </a:prstGeom>
          <a:solidFill>
            <a:srgbClr val="1B0D0E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065096-1311-4EF1-AE30-FA1260977260}"/>
              </a:ext>
            </a:extLst>
          </p:cNvPr>
          <p:cNvSpPr>
            <a:spLocks noGrp="1"/>
          </p:cNvSpPr>
          <p:nvPr/>
        </p:nvSpPr>
        <p:spPr>
          <a:xfrm>
            <a:off x="0" y="952500"/>
            <a:ext cx="12192000" cy="38100"/>
          </a:xfrm>
          <a:prstGeom prst="rect">
            <a:avLst/>
          </a:prstGeom>
          <a:solidFill>
            <a:srgbClr val="FF603B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Conference header · AN UNEXPECTED WIN">
            <a:extLst>
              <a:ext uri="{FF2B5EF4-FFF2-40B4-BE49-F238E27FC236}">
                <a16:creationId xmlns:a16="http://schemas.microsoft.com/office/drawing/2014/main" id="{4CD95CA3-26D9-446E-9D53-5E8E0E1AD805}"/>
              </a:ext>
            </a:extLst>
          </p:cNvPr>
          <p:cNvSpPr>
            <a:spLocks noGrp="1"/>
          </p:cNvSpPr>
          <p:nvPr/>
        </p:nvSpPr>
        <p:spPr>
          <a:xfrm>
            <a:off x="609600" y="228600"/>
            <a:ext cx="7955279" cy="5143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buNone/>
              <a:defRPr sz="25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550" b="1" dirty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THE NO CAMPAIGN(S)</a:t>
            </a:r>
            <a:endParaRPr sz="2550" b="1" dirty="0">
              <a:solidFill>
                <a:srgbClr val="FFFFFF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1E46ECE-55A1-499D-8D32-C3065DA46FEC}"/>
              </a:ext>
            </a:extLst>
          </p:cNvPr>
          <p:cNvSpPr>
            <a:spLocks noGrp="1"/>
          </p:cNvSpPr>
          <p:nvPr/>
        </p:nvSpPr>
        <p:spPr>
          <a:xfrm>
            <a:off x="8572500" y="314325"/>
            <a:ext cx="30099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buNone/>
              <a:defRPr sz="1275">
                <a:solidFill>
                  <a:srgbClr val="78D6E8"/>
                </a:solidFill>
                <a:latin typeface="Nimbus Sans"/>
                <a:ea typeface="Nimbus Sans"/>
                <a:cs typeface="Nimbus Sans"/>
              </a:defRPr>
            </a:pPr>
            <a:r>
              <a:rPr sz="1275">
                <a:solidFill>
                  <a:srgbClr val="78D6E8"/>
                </a:solidFill>
                <a:latin typeface="Nimbus Sans"/>
                <a:ea typeface="Nimbus Sans"/>
                <a:cs typeface="Nimbus Sans"/>
              </a:rPr>
              <a:t>Coronado Ballroom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D83C99B-9566-4CE0-89FB-6114A4D80DCF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26670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3939" lnSpcReduction="10000"/>
          </a:bodyPr>
          <a:lstStyle/>
          <a:p>
            <a:pPr>
              <a:buNone/>
              <a:defRPr sz="825" b="1">
                <a:solidFill>
                  <a:srgbClr val="FF603B"/>
                </a:solidFill>
                <a:latin typeface="Nimbus Sans"/>
                <a:ea typeface="Nimbus Sans"/>
                <a:cs typeface="Nimbus Sans"/>
              </a:defRPr>
            </a:pPr>
            <a:r>
              <a:rPr sz="825" b="1">
                <a:solidFill>
                  <a:srgbClr val="FF603B"/>
                </a:solidFill>
                <a:latin typeface="Nimbus Sans"/>
                <a:ea typeface="Nimbus Sans"/>
                <a:cs typeface="Nimbus Sans"/>
              </a:rPr>
              <a:t>ROADS &amp; STREETS 2026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E89CA7F-F6A6-4C74-B913-44CBEB47F8BB}"/>
              </a:ext>
            </a:extLst>
          </p:cNvPr>
          <p:cNvSpPr>
            <a:spLocks noGrp="1"/>
          </p:cNvSpPr>
          <p:nvPr/>
        </p:nvSpPr>
        <p:spPr>
          <a:xfrm>
            <a:off x="11049000" y="6486525"/>
            <a:ext cx="52387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3939" lnSpcReduction="10000"/>
          </a:bodyPr>
          <a:lstStyle/>
          <a:p>
            <a:pPr>
              <a:buNone/>
              <a:defRPr sz="825" b="1">
                <a:solidFill>
                  <a:srgbClr val="5A5552"/>
                </a:solidFill>
                <a:latin typeface="Nimbus Sans"/>
                <a:ea typeface="Nimbus Sans"/>
                <a:cs typeface="Nimbus Sans"/>
              </a:defRPr>
            </a:pPr>
            <a:r>
              <a:rPr sz="825" b="1">
                <a:solidFill>
                  <a:srgbClr val="5A5552"/>
                </a:solidFill>
                <a:latin typeface="Nimbus Sans"/>
                <a:ea typeface="Nimbus Sans"/>
                <a:cs typeface="Nimbus Sans"/>
              </a:rPr>
              <a:t>12</a:t>
            </a:r>
          </a:p>
        </p:txBody>
      </p:sp>
      <p:pic>
        <p:nvPicPr>
          <p:cNvPr id="5" name="Picture 4" descr="No photo description available.">
            <a:extLst>
              <a:ext uri="{FF2B5EF4-FFF2-40B4-BE49-F238E27FC236}">
                <a16:creationId xmlns:a16="http://schemas.microsoft.com/office/drawing/2014/main" id="{CE552DFC-D4FE-4694-3E3A-7F2A4D503DF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10306"/>
            <a:ext cx="2699671" cy="3374589"/>
          </a:xfrm>
          <a:prstGeom prst="rect">
            <a:avLst/>
          </a:prstGeom>
        </p:spPr>
      </p:pic>
      <p:pic>
        <p:nvPicPr>
          <p:cNvPr id="6" name="Picture 5" descr="No photo description available.">
            <a:extLst>
              <a:ext uri="{FF2B5EF4-FFF2-40B4-BE49-F238E27FC236}">
                <a16:creationId xmlns:a16="http://schemas.microsoft.com/office/drawing/2014/main" id="{3DA744DC-6A91-3D49-06F3-D8D102FDC05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2608" y="1265472"/>
            <a:ext cx="1749787" cy="2187234"/>
          </a:xfrm>
          <a:prstGeom prst="rect">
            <a:avLst/>
          </a:prstGeom>
        </p:spPr>
      </p:pic>
      <p:pic>
        <p:nvPicPr>
          <p:cNvPr id="7" name="Picture 6" descr="No photo description available.">
            <a:extLst>
              <a:ext uri="{FF2B5EF4-FFF2-40B4-BE49-F238E27FC236}">
                <a16:creationId xmlns:a16="http://schemas.microsoft.com/office/drawing/2014/main" id="{E7617E38-1809-5FF8-0F4E-944D35508E5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9979" y="2831200"/>
            <a:ext cx="1749787" cy="2187234"/>
          </a:xfrm>
          <a:prstGeom prst="rect">
            <a:avLst/>
          </a:prstGeom>
        </p:spPr>
      </p:pic>
      <p:pic>
        <p:nvPicPr>
          <p:cNvPr id="8" name="Picture 7" descr="No photo description available.">
            <a:extLst>
              <a:ext uri="{FF2B5EF4-FFF2-40B4-BE49-F238E27FC236}">
                <a16:creationId xmlns:a16="http://schemas.microsoft.com/office/drawing/2014/main" id="{F58730B3-29C4-FBDE-4F81-780E521544E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0995" y="1034912"/>
            <a:ext cx="1624802" cy="2031003"/>
          </a:xfrm>
          <a:prstGeom prst="rect">
            <a:avLst/>
          </a:prstGeom>
        </p:spPr>
      </p:pic>
      <p:pic>
        <p:nvPicPr>
          <p:cNvPr id="9" name="Picture 8" descr="No photo description available.">
            <a:extLst>
              <a:ext uri="{FF2B5EF4-FFF2-40B4-BE49-F238E27FC236}">
                <a16:creationId xmlns:a16="http://schemas.microsoft.com/office/drawing/2014/main" id="{151AF428-C2D5-0851-7978-F097E9E01333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549" y="3338147"/>
            <a:ext cx="1674796" cy="2093495"/>
          </a:xfrm>
          <a:prstGeom prst="rect">
            <a:avLst/>
          </a:prstGeom>
        </p:spPr>
      </p:pic>
      <p:pic>
        <p:nvPicPr>
          <p:cNvPr id="10" name="Picture 9" descr="No photo description available.">
            <a:extLst>
              <a:ext uri="{FF2B5EF4-FFF2-40B4-BE49-F238E27FC236}">
                <a16:creationId xmlns:a16="http://schemas.microsoft.com/office/drawing/2014/main" id="{DFF1CDBE-F756-F4E4-C0A8-59AD143E9B66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8149" y="1964118"/>
            <a:ext cx="1568559" cy="196069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721EEAE-5D18-C7AD-DC2D-3F0F87CCB24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72673" y="952500"/>
            <a:ext cx="2483552" cy="196069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02085D9E-1C66-32F0-EA5F-4259F35094C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7580" y="4350746"/>
            <a:ext cx="2072614" cy="2759113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7F78AEB-356F-8506-CC38-4707EB94209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07502" y="4818064"/>
            <a:ext cx="2630148" cy="1901311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4F5EFDE7-766B-DEC7-57A8-3EBAEAC809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548196" y="2697600"/>
            <a:ext cx="2571246" cy="1936503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0EC75C42-3058-96EE-5714-0FF45B71CD7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19125" y="4110748"/>
            <a:ext cx="2518652" cy="251865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1EA87E2-611B-DDDC-F9AB-3FDE2193C7C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50126" y="4644663"/>
            <a:ext cx="3841874" cy="208744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7C08437-7141-8A71-ED91-7E48B289E54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117367" y="1034912"/>
            <a:ext cx="1648025" cy="2649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3528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7A4E11-9591-635D-9522-41C13F4FF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CEF01B2C-9A34-DD3D-1996-0652C691848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90600"/>
          </a:xfrm>
          <a:prstGeom prst="rect">
            <a:avLst/>
          </a:prstGeom>
          <a:solidFill>
            <a:srgbClr val="1B0D0E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E9603FE-A7D3-1296-1849-1623E53C8B3F}"/>
              </a:ext>
            </a:extLst>
          </p:cNvPr>
          <p:cNvSpPr>
            <a:spLocks noGrp="1"/>
          </p:cNvSpPr>
          <p:nvPr/>
        </p:nvSpPr>
        <p:spPr>
          <a:xfrm>
            <a:off x="0" y="952500"/>
            <a:ext cx="12192000" cy="38100"/>
          </a:xfrm>
          <a:prstGeom prst="rect">
            <a:avLst/>
          </a:prstGeom>
          <a:solidFill>
            <a:srgbClr val="FF603B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Conference header · BOTH PASSED. THE TAX TRAILED THE PLAN.">
            <a:extLst>
              <a:ext uri="{FF2B5EF4-FFF2-40B4-BE49-F238E27FC236}">
                <a16:creationId xmlns:a16="http://schemas.microsoft.com/office/drawing/2014/main" id="{DAEFB028-AB6F-4B5D-F490-EB940F470E8D}"/>
              </a:ext>
            </a:extLst>
          </p:cNvPr>
          <p:cNvSpPr>
            <a:spLocks noGrp="1"/>
          </p:cNvSpPr>
          <p:nvPr/>
        </p:nvSpPr>
        <p:spPr>
          <a:xfrm>
            <a:off x="609600" y="228600"/>
            <a:ext cx="7955279" cy="5143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buNone/>
              <a:defRPr sz="25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230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BOTH PASSED. THE TAX TRAILED THE PLAN.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B41158B-05A5-2D64-92D2-ABED80B9EBA2}"/>
              </a:ext>
            </a:extLst>
          </p:cNvPr>
          <p:cNvSpPr>
            <a:spLocks noGrp="1"/>
          </p:cNvSpPr>
          <p:nvPr/>
        </p:nvSpPr>
        <p:spPr>
          <a:xfrm>
            <a:off x="8572500" y="314325"/>
            <a:ext cx="30099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buNone/>
              <a:defRPr sz="1275">
                <a:solidFill>
                  <a:srgbClr val="78D6E8"/>
                </a:solidFill>
                <a:latin typeface="Nimbus Sans"/>
                <a:ea typeface="Nimbus Sans"/>
                <a:cs typeface="Nimbus Sans"/>
              </a:defRPr>
            </a:pPr>
            <a:r>
              <a:rPr sz="1275">
                <a:solidFill>
                  <a:srgbClr val="78D6E8"/>
                </a:solidFill>
                <a:latin typeface="Nimbus Sans"/>
                <a:ea typeface="Nimbus Sans"/>
                <a:cs typeface="Nimbus Sans"/>
              </a:rPr>
              <a:t>Coronado Ballroom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C607FDD-BFD0-C363-E555-18E53315B41C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26670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3939" lnSpcReduction="10000"/>
          </a:bodyPr>
          <a:lstStyle/>
          <a:p>
            <a:pPr>
              <a:buNone/>
              <a:defRPr sz="825" b="1">
                <a:solidFill>
                  <a:srgbClr val="FF603B"/>
                </a:solidFill>
                <a:latin typeface="Nimbus Sans"/>
                <a:ea typeface="Nimbus Sans"/>
                <a:cs typeface="Nimbus Sans"/>
              </a:defRPr>
            </a:pPr>
            <a:r>
              <a:rPr sz="825" b="1">
                <a:solidFill>
                  <a:srgbClr val="FF603B"/>
                </a:solidFill>
                <a:latin typeface="Nimbus Sans"/>
                <a:ea typeface="Nimbus Sans"/>
                <a:cs typeface="Nimbus Sans"/>
              </a:rPr>
              <a:t>ROADS &amp; STREETS 2026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3E366C-03E7-F3E8-1C6A-733FE416A432}"/>
              </a:ext>
            </a:extLst>
          </p:cNvPr>
          <p:cNvSpPr>
            <a:spLocks noGrp="1"/>
          </p:cNvSpPr>
          <p:nvPr/>
        </p:nvSpPr>
        <p:spPr>
          <a:xfrm>
            <a:off x="11049000" y="6486525"/>
            <a:ext cx="52387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3939" lnSpcReduction="10000"/>
          </a:bodyPr>
          <a:lstStyle/>
          <a:p>
            <a:pPr>
              <a:buNone/>
              <a:defRPr sz="825" b="1">
                <a:solidFill>
                  <a:srgbClr val="5A5552"/>
                </a:solidFill>
                <a:latin typeface="Nimbus Sans"/>
                <a:ea typeface="Nimbus Sans"/>
                <a:cs typeface="Nimbus Sans"/>
              </a:defRPr>
            </a:pPr>
            <a:r>
              <a:rPr sz="825" b="1">
                <a:solidFill>
                  <a:srgbClr val="5A5552"/>
                </a:solidFill>
                <a:latin typeface="Nimbus Sans"/>
                <a:ea typeface="Nimbus Sans"/>
                <a:cs typeface="Nimbus Sans"/>
              </a:rPr>
              <a:t>16</a:t>
            </a:r>
          </a:p>
        </p:txBody>
      </p:sp>
      <p:sp>
        <p:nvSpPr>
          <p:cNvPr id="17" name="Text · March 10, 2026 · official results">
            <a:extLst>
              <a:ext uri="{FF2B5EF4-FFF2-40B4-BE49-F238E27FC236}">
                <a16:creationId xmlns:a16="http://schemas.microsoft.com/office/drawing/2014/main" id="{BFF4C5E1-AD71-23DE-B754-000C1E7252AF}"/>
              </a:ext>
            </a:extLst>
          </p:cNvPr>
          <p:cNvSpPr txBox="1"/>
          <p:nvPr/>
        </p:nvSpPr>
        <p:spPr>
          <a:xfrm>
            <a:off x="649033" y="2178670"/>
            <a:ext cx="10661904" cy="37490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300" b="0" dirty="0">
                <a:solidFill>
                  <a:srgbClr val="5A5552"/>
                </a:solidFill>
                <a:latin typeface="Nimbus Sans"/>
              </a:rPr>
              <a:t>O</a:t>
            </a:r>
            <a:r>
              <a:rPr sz="2300" b="0" dirty="0">
                <a:solidFill>
                  <a:srgbClr val="5A5552"/>
                </a:solidFill>
                <a:latin typeface="Nimbus Sans"/>
              </a:rPr>
              <a:t>fficial results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15C9074-FB40-3572-A323-4A52D2D06326}"/>
              </a:ext>
            </a:extLst>
          </p:cNvPr>
          <p:cNvGrpSpPr/>
          <p:nvPr/>
        </p:nvGrpSpPr>
        <p:grpSpPr>
          <a:xfrm>
            <a:off x="1145075" y="2448411"/>
            <a:ext cx="9901850" cy="3859319"/>
            <a:chOff x="795528" y="1719072"/>
            <a:chExt cx="10652760" cy="4288536"/>
          </a:xfrm>
        </p:grpSpPr>
        <p:sp>
          <p:nvSpPr>
            <p:cNvPr id="18" name="Text · 418 · PLAN">
              <a:extLst>
                <a:ext uri="{FF2B5EF4-FFF2-40B4-BE49-F238E27FC236}">
                  <a16:creationId xmlns:a16="http://schemas.microsoft.com/office/drawing/2014/main" id="{39BC1BCF-3F8A-D27F-DFB5-D6CC606CF689}"/>
                </a:ext>
              </a:extLst>
            </p:cNvPr>
            <p:cNvSpPr txBox="1"/>
            <p:nvPr/>
          </p:nvSpPr>
          <p:spPr>
            <a:xfrm>
              <a:off x="795528" y="2212848"/>
              <a:ext cx="2487168" cy="43891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4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2400" b="1">
                  <a:solidFill>
                    <a:srgbClr val="1B0D0E"/>
                  </a:solidFill>
                  <a:latin typeface="Nimbus Sans"/>
                </a:rPr>
                <a:t>418 · PLAN</a:t>
              </a:r>
            </a:p>
          </p:txBody>
        </p:sp>
        <p:sp>
          <p:nvSpPr>
            <p:cNvPr id="19" name="100% of valid yes/no votes">
              <a:extLst>
                <a:ext uri="{FF2B5EF4-FFF2-40B4-BE49-F238E27FC236}">
                  <a16:creationId xmlns:a16="http://schemas.microsoft.com/office/drawing/2014/main" id="{42D31170-0BA1-36EA-578F-53BCF9A21CC3}"/>
                </a:ext>
              </a:extLst>
            </p:cNvPr>
            <p:cNvSpPr/>
            <p:nvPr/>
          </p:nvSpPr>
          <p:spPr>
            <a:xfrm>
              <a:off x="3401568" y="2093976"/>
              <a:ext cx="5705856" cy="566928"/>
            </a:xfrm>
            <a:prstGeom prst="rect">
              <a:avLst/>
            </a:prstGeom>
            <a:solidFill>
              <a:srgbClr val="E5DDD5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418 · PLAN · YES 60.4183%">
              <a:extLst>
                <a:ext uri="{FF2B5EF4-FFF2-40B4-BE49-F238E27FC236}">
                  <a16:creationId xmlns:a16="http://schemas.microsoft.com/office/drawing/2014/main" id="{7036933E-F959-B7B1-0C7E-7345CF36D8A4}"/>
                </a:ext>
              </a:extLst>
            </p:cNvPr>
            <p:cNvSpPr/>
            <p:nvPr/>
          </p:nvSpPr>
          <p:spPr>
            <a:xfrm>
              <a:off x="3401568" y="2093976"/>
              <a:ext cx="3447383" cy="566928"/>
            </a:xfrm>
            <a:prstGeom prst="rect">
              <a:avLst/>
            </a:prstGeom>
            <a:solidFill>
              <a:srgbClr val="78D6E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1" name="Text · 60.4%">
              <a:extLst>
                <a:ext uri="{FF2B5EF4-FFF2-40B4-BE49-F238E27FC236}">
                  <a16:creationId xmlns:a16="http://schemas.microsoft.com/office/drawing/2014/main" id="{6FE1FD39-1C95-D579-8547-2004D5EFC614}"/>
                </a:ext>
              </a:extLst>
            </p:cNvPr>
            <p:cNvSpPr txBox="1"/>
            <p:nvPr/>
          </p:nvSpPr>
          <p:spPr>
            <a:xfrm>
              <a:off x="9454896" y="2011680"/>
              <a:ext cx="1947672" cy="649224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4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3600" b="1">
                  <a:solidFill>
                    <a:srgbClr val="1B0D0E"/>
                  </a:solidFill>
                  <a:latin typeface="Nimbus Sans"/>
                </a:rPr>
                <a:t>60.4%</a:t>
              </a:r>
            </a:p>
          </p:txBody>
        </p:sp>
        <p:sp>
          <p:nvSpPr>
            <p:cNvPr id="22" name="Text · 125,362 YES   /   82,128 NO">
              <a:extLst>
                <a:ext uri="{FF2B5EF4-FFF2-40B4-BE49-F238E27FC236}">
                  <a16:creationId xmlns:a16="http://schemas.microsoft.com/office/drawing/2014/main" id="{80280B18-1A73-2D08-FE91-3062D9AA90FF}"/>
                </a:ext>
              </a:extLst>
            </p:cNvPr>
            <p:cNvSpPr txBox="1"/>
            <p:nvPr/>
          </p:nvSpPr>
          <p:spPr>
            <a:xfrm>
              <a:off x="3401568" y="2862072"/>
              <a:ext cx="7818120" cy="31089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4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700" b="0">
                  <a:solidFill>
                    <a:srgbClr val="5A5552"/>
                  </a:solidFill>
                  <a:latin typeface="Nimbus Sans"/>
                </a:rPr>
                <a:t>125,362 YES   /   82,128 NO</a:t>
              </a:r>
            </a:p>
          </p:txBody>
        </p:sp>
        <p:sp>
          <p:nvSpPr>
            <p:cNvPr id="23" name="Text · 419 · FUNDING">
              <a:extLst>
                <a:ext uri="{FF2B5EF4-FFF2-40B4-BE49-F238E27FC236}">
                  <a16:creationId xmlns:a16="http://schemas.microsoft.com/office/drawing/2014/main" id="{6769F8BE-148F-E37E-16AA-E642BE4F2B34}"/>
                </a:ext>
              </a:extLst>
            </p:cNvPr>
            <p:cNvSpPr txBox="1"/>
            <p:nvPr/>
          </p:nvSpPr>
          <p:spPr>
            <a:xfrm>
              <a:off x="795528" y="3767328"/>
              <a:ext cx="2487168" cy="43891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4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2400" b="1">
                  <a:solidFill>
                    <a:srgbClr val="1B0D0E"/>
                  </a:solidFill>
                  <a:latin typeface="Nimbus Sans"/>
                </a:rPr>
                <a:t>419 · FUNDING</a:t>
              </a:r>
            </a:p>
          </p:txBody>
        </p:sp>
        <p:sp>
          <p:nvSpPr>
            <p:cNvPr id="24" name="100% of valid yes/no votes">
              <a:extLst>
                <a:ext uri="{FF2B5EF4-FFF2-40B4-BE49-F238E27FC236}">
                  <a16:creationId xmlns:a16="http://schemas.microsoft.com/office/drawing/2014/main" id="{D58AFC67-FBFC-5071-C720-2EEDE6839FE5}"/>
                </a:ext>
              </a:extLst>
            </p:cNvPr>
            <p:cNvSpPr/>
            <p:nvPr/>
          </p:nvSpPr>
          <p:spPr>
            <a:xfrm>
              <a:off x="3401568" y="3648456"/>
              <a:ext cx="5705856" cy="566928"/>
            </a:xfrm>
            <a:prstGeom prst="rect">
              <a:avLst/>
            </a:prstGeom>
            <a:solidFill>
              <a:srgbClr val="E5DDD5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5" name="419 · FUNDING · YES 58.2629%">
              <a:extLst>
                <a:ext uri="{FF2B5EF4-FFF2-40B4-BE49-F238E27FC236}">
                  <a16:creationId xmlns:a16="http://schemas.microsoft.com/office/drawing/2014/main" id="{5EDB9751-A1E7-46B3-BF3C-F2FE49ECC398}"/>
                </a:ext>
              </a:extLst>
            </p:cNvPr>
            <p:cNvSpPr/>
            <p:nvPr/>
          </p:nvSpPr>
          <p:spPr>
            <a:xfrm>
              <a:off x="3401568" y="3648456"/>
              <a:ext cx="3324395" cy="566928"/>
            </a:xfrm>
            <a:prstGeom prst="rect">
              <a:avLst/>
            </a:prstGeom>
            <a:solidFill>
              <a:srgbClr val="78D6E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6" name="Text · 58.3%">
              <a:extLst>
                <a:ext uri="{FF2B5EF4-FFF2-40B4-BE49-F238E27FC236}">
                  <a16:creationId xmlns:a16="http://schemas.microsoft.com/office/drawing/2014/main" id="{D2CE6F1E-21F1-4962-143E-388040942AB6}"/>
                </a:ext>
              </a:extLst>
            </p:cNvPr>
            <p:cNvSpPr txBox="1"/>
            <p:nvPr/>
          </p:nvSpPr>
          <p:spPr>
            <a:xfrm>
              <a:off x="9454896" y="3566160"/>
              <a:ext cx="1947672" cy="649224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4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3600" b="1">
                  <a:solidFill>
                    <a:srgbClr val="1B0D0E"/>
                  </a:solidFill>
                  <a:latin typeface="Nimbus Sans"/>
                </a:rPr>
                <a:t>58.3%</a:t>
              </a:r>
            </a:p>
          </p:txBody>
        </p:sp>
        <p:sp>
          <p:nvSpPr>
            <p:cNvPr id="27" name="Text · 120,381 YES   /   86,236 NO">
              <a:extLst>
                <a:ext uri="{FF2B5EF4-FFF2-40B4-BE49-F238E27FC236}">
                  <a16:creationId xmlns:a16="http://schemas.microsoft.com/office/drawing/2014/main" id="{8EE97BDC-1DD0-5EFE-2B9D-905BACC58DCB}"/>
                </a:ext>
              </a:extLst>
            </p:cNvPr>
            <p:cNvSpPr txBox="1"/>
            <p:nvPr/>
          </p:nvSpPr>
          <p:spPr>
            <a:xfrm>
              <a:off x="3401568" y="4416552"/>
              <a:ext cx="7818120" cy="31089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4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700" b="0">
                  <a:solidFill>
                    <a:srgbClr val="5A5552"/>
                  </a:solidFill>
                  <a:latin typeface="Nimbus Sans"/>
                </a:rPr>
                <a:t>120,381 YES   /   86,236 NO</a:t>
              </a:r>
            </a:p>
          </p:txBody>
        </p:sp>
        <p:cxnSp>
          <p:nvCxnSpPr>
            <p:cNvPr id="28" name="50% majority marker">
              <a:extLst>
                <a:ext uri="{FF2B5EF4-FFF2-40B4-BE49-F238E27FC236}">
                  <a16:creationId xmlns:a16="http://schemas.microsoft.com/office/drawing/2014/main" id="{7E13F004-6003-F559-EBED-5AF24DF472A0}"/>
                </a:ext>
              </a:extLst>
            </p:cNvPr>
            <p:cNvCxnSpPr/>
            <p:nvPr/>
          </p:nvCxnSpPr>
          <p:spPr>
            <a:xfrm>
              <a:off x="6254496" y="1901952"/>
              <a:ext cx="0" cy="2423160"/>
            </a:xfrm>
            <a:prstGeom prst="line">
              <a:avLst/>
            </a:prstGeom>
            <a:ln w="16510">
              <a:solidFill>
                <a:srgbClr val="1B0D0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 · 50%">
              <a:extLst>
                <a:ext uri="{FF2B5EF4-FFF2-40B4-BE49-F238E27FC236}">
                  <a16:creationId xmlns:a16="http://schemas.microsoft.com/office/drawing/2014/main" id="{55D27093-7EE0-77BA-4EB1-1194859BBBAE}"/>
                </a:ext>
              </a:extLst>
            </p:cNvPr>
            <p:cNvSpPr txBox="1"/>
            <p:nvPr/>
          </p:nvSpPr>
          <p:spPr>
            <a:xfrm>
              <a:off x="5925312" y="1719072"/>
              <a:ext cx="658368" cy="21031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ctr">
                <a:lnSpc>
                  <a:spcPct val="104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0">
                  <a:solidFill>
                    <a:srgbClr val="5A5552"/>
                  </a:solidFill>
                  <a:latin typeface="Nimbus Sans"/>
                </a:rPr>
                <a:t>50%</a:t>
              </a:r>
            </a:p>
          </p:txBody>
        </p:sp>
        <p:sp>
          <p:nvSpPr>
            <p:cNvPr id="30" name="Text · 209,533">
              <a:extLst>
                <a:ext uri="{FF2B5EF4-FFF2-40B4-BE49-F238E27FC236}">
                  <a16:creationId xmlns:a16="http://schemas.microsoft.com/office/drawing/2014/main" id="{FE95A28C-CC84-BD92-1A2F-568BB7C0BAEF}"/>
                </a:ext>
              </a:extLst>
            </p:cNvPr>
            <p:cNvSpPr txBox="1"/>
            <p:nvPr/>
          </p:nvSpPr>
          <p:spPr>
            <a:xfrm>
              <a:off x="795528" y="5111496"/>
              <a:ext cx="2980944" cy="63093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4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3500" b="1">
                  <a:solidFill>
                    <a:srgbClr val="1B0D0E"/>
                  </a:solidFill>
                  <a:latin typeface="Nimbus Sans"/>
                </a:rPr>
                <a:t>209,533</a:t>
              </a:r>
            </a:p>
          </p:txBody>
        </p:sp>
        <p:sp>
          <p:nvSpPr>
            <p:cNvPr id="31" name="Text · ballots cast">
              <a:extLst>
                <a:ext uri="{FF2B5EF4-FFF2-40B4-BE49-F238E27FC236}">
                  <a16:creationId xmlns:a16="http://schemas.microsoft.com/office/drawing/2014/main" id="{BAD33619-7EDC-3A47-0A5D-F4B9DE01487E}"/>
                </a:ext>
              </a:extLst>
            </p:cNvPr>
            <p:cNvSpPr txBox="1"/>
            <p:nvPr/>
          </p:nvSpPr>
          <p:spPr>
            <a:xfrm>
              <a:off x="822960" y="5742432"/>
              <a:ext cx="2889504" cy="26517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4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00" b="0">
                  <a:solidFill>
                    <a:srgbClr val="5A5552"/>
                  </a:solidFill>
                  <a:latin typeface="Nimbus Sans"/>
                </a:rPr>
                <a:t>ballots cast</a:t>
              </a:r>
            </a:p>
          </p:txBody>
        </p:sp>
        <p:sp>
          <p:nvSpPr>
            <p:cNvPr id="32" name="Text · 31.73%">
              <a:extLst>
                <a:ext uri="{FF2B5EF4-FFF2-40B4-BE49-F238E27FC236}">
                  <a16:creationId xmlns:a16="http://schemas.microsoft.com/office/drawing/2014/main" id="{894D1148-5B01-F149-923B-39DC3D3C4E47}"/>
                </a:ext>
              </a:extLst>
            </p:cNvPr>
            <p:cNvSpPr txBox="1"/>
            <p:nvPr/>
          </p:nvSpPr>
          <p:spPr>
            <a:xfrm>
              <a:off x="4370832" y="5111496"/>
              <a:ext cx="2834640" cy="63093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4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3500" b="1">
                  <a:solidFill>
                    <a:srgbClr val="1B0D0E"/>
                  </a:solidFill>
                  <a:latin typeface="Nimbus Sans"/>
                </a:rPr>
                <a:t>31.73%</a:t>
              </a:r>
            </a:p>
          </p:txBody>
        </p:sp>
        <p:sp>
          <p:nvSpPr>
            <p:cNvPr id="33" name="Text · turnout">
              <a:extLst>
                <a:ext uri="{FF2B5EF4-FFF2-40B4-BE49-F238E27FC236}">
                  <a16:creationId xmlns:a16="http://schemas.microsoft.com/office/drawing/2014/main" id="{B5E5C6BB-44C0-66F2-EC65-3BE323115BA9}"/>
                </a:ext>
              </a:extLst>
            </p:cNvPr>
            <p:cNvSpPr txBox="1"/>
            <p:nvPr/>
          </p:nvSpPr>
          <p:spPr>
            <a:xfrm>
              <a:off x="4398264" y="5742432"/>
              <a:ext cx="2752344" cy="26517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4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00" b="0">
                  <a:solidFill>
                    <a:srgbClr val="5A5552"/>
                  </a:solidFill>
                  <a:latin typeface="Nimbus Sans"/>
                </a:rPr>
                <a:t>turnout</a:t>
              </a:r>
            </a:p>
          </p:txBody>
        </p:sp>
        <p:sp>
          <p:nvSpPr>
            <p:cNvPr id="34" name="Text · 4,981">
              <a:extLst>
                <a:ext uri="{FF2B5EF4-FFF2-40B4-BE49-F238E27FC236}">
                  <a16:creationId xmlns:a16="http://schemas.microsoft.com/office/drawing/2014/main" id="{C2ACF645-B208-4D79-8318-945CEA90D908}"/>
                </a:ext>
              </a:extLst>
            </p:cNvPr>
            <p:cNvSpPr txBox="1"/>
            <p:nvPr/>
          </p:nvSpPr>
          <p:spPr>
            <a:xfrm>
              <a:off x="7955279" y="5111496"/>
              <a:ext cx="3474720" cy="63093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4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3500" b="1">
                  <a:solidFill>
                    <a:srgbClr val="1B0D0E"/>
                  </a:solidFill>
                  <a:latin typeface="Nimbus Sans"/>
                </a:rPr>
                <a:t>4,981</a:t>
              </a:r>
            </a:p>
          </p:txBody>
        </p:sp>
        <p:sp>
          <p:nvSpPr>
            <p:cNvPr id="35" name="Text · fewer YES votes for funding">
              <a:extLst>
                <a:ext uri="{FF2B5EF4-FFF2-40B4-BE49-F238E27FC236}">
                  <a16:creationId xmlns:a16="http://schemas.microsoft.com/office/drawing/2014/main" id="{CF9C951F-D0A4-146B-8A6E-7FD752D642F9}"/>
                </a:ext>
              </a:extLst>
            </p:cNvPr>
            <p:cNvSpPr txBox="1"/>
            <p:nvPr/>
          </p:nvSpPr>
          <p:spPr>
            <a:xfrm>
              <a:off x="7982712" y="5742432"/>
              <a:ext cx="3465576" cy="26517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4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00" b="0">
                  <a:solidFill>
                    <a:srgbClr val="5A5552"/>
                  </a:solidFill>
                  <a:latin typeface="Nimbus Sans"/>
                </a:rPr>
                <a:t>fewer YES votes for funding</a:t>
              </a:r>
            </a:p>
          </p:txBody>
        </p:sp>
      </p:grpSp>
      <p:sp>
        <p:nvSpPr>
          <p:cNvPr id="7" name="Text · March 10, 2026 · official results">
            <a:extLst>
              <a:ext uri="{FF2B5EF4-FFF2-40B4-BE49-F238E27FC236}">
                <a16:creationId xmlns:a16="http://schemas.microsoft.com/office/drawing/2014/main" id="{D0555497-5D11-0FFB-9A76-1075B3757DEF}"/>
              </a:ext>
            </a:extLst>
          </p:cNvPr>
          <p:cNvSpPr txBox="1"/>
          <p:nvPr/>
        </p:nvSpPr>
        <p:spPr>
          <a:xfrm>
            <a:off x="649033" y="1174470"/>
            <a:ext cx="10661904" cy="1004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342900" indent="-34290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rgbClr val="5A5552"/>
                </a:solidFill>
                <a:latin typeface="Nimbus Sans"/>
              </a:rPr>
              <a:t>Mail-only election (March 10, 2026)</a:t>
            </a:r>
          </a:p>
          <a:p>
            <a:pPr marL="342900" indent="-34290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5A5552"/>
                </a:solidFill>
                <a:latin typeface="Nimbus Sans"/>
              </a:rPr>
              <a:t>Only questions on ballot</a:t>
            </a:r>
            <a:endParaRPr sz="2400" b="0" dirty="0">
              <a:solidFill>
                <a:srgbClr val="5A5552"/>
              </a:solidFill>
              <a:latin typeface="Nimbus Sans"/>
            </a:endParaRPr>
          </a:p>
        </p:txBody>
      </p:sp>
    </p:spTree>
    <p:extLst>
      <p:ext uri="{BB962C8B-B14F-4D97-AF65-F5344CB8AC3E}">
        <p14:creationId xmlns:p14="http://schemas.microsoft.com/office/powerpoint/2010/main" val="31160462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3BCB5A-F896-3A52-561A-045FCEB88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E53B821-49AA-5FDA-3B9E-7194B10E95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6686" y="952500"/>
            <a:ext cx="6694894" cy="582542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31DA734-190D-9871-8175-9677BD51F98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90600"/>
          </a:xfrm>
          <a:prstGeom prst="rect">
            <a:avLst/>
          </a:prstGeom>
          <a:solidFill>
            <a:srgbClr val="1B0D0E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5F8E10F-30CE-B863-0AC1-43AF9D234C89}"/>
              </a:ext>
            </a:extLst>
          </p:cNvPr>
          <p:cNvSpPr>
            <a:spLocks noGrp="1"/>
          </p:cNvSpPr>
          <p:nvPr/>
        </p:nvSpPr>
        <p:spPr>
          <a:xfrm>
            <a:off x="0" y="952500"/>
            <a:ext cx="12192000" cy="38100"/>
          </a:xfrm>
          <a:prstGeom prst="rect">
            <a:avLst/>
          </a:prstGeom>
          <a:solidFill>
            <a:srgbClr val="FF603B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0F1406A-6484-164A-502A-77062198CC78}"/>
              </a:ext>
            </a:extLst>
          </p:cNvPr>
          <p:cNvSpPr>
            <a:spLocks noGrp="1"/>
          </p:cNvSpPr>
          <p:nvPr/>
        </p:nvSpPr>
        <p:spPr>
          <a:xfrm>
            <a:off x="609600" y="228600"/>
            <a:ext cx="9715500" cy="5143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buNone/>
              <a:defRPr sz="25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550" b="1" dirty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ANALYSIS OF RESULTS</a:t>
            </a:r>
            <a:endParaRPr sz="2550" b="1" dirty="0">
              <a:solidFill>
                <a:srgbClr val="FFFFFF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F4FE55-BA80-929E-2BB7-EBAA070455C8}"/>
              </a:ext>
            </a:extLst>
          </p:cNvPr>
          <p:cNvSpPr>
            <a:spLocks noGrp="1"/>
          </p:cNvSpPr>
          <p:nvPr/>
        </p:nvSpPr>
        <p:spPr>
          <a:xfrm>
            <a:off x="914400" y="5962650"/>
            <a:ext cx="103632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buNone/>
              <a:defRPr sz="135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35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Optional caption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4A1855C-EDD9-0599-0E98-E48AEA65F1E8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26670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3939" lnSpcReduction="10000"/>
          </a:bodyPr>
          <a:lstStyle/>
          <a:p>
            <a:pPr>
              <a:buNone/>
              <a:defRPr sz="825" b="1">
                <a:solidFill>
                  <a:srgbClr val="FF603B"/>
                </a:solidFill>
                <a:latin typeface="Nimbus Sans"/>
                <a:ea typeface="Nimbus Sans"/>
                <a:cs typeface="Nimbus Sans"/>
              </a:defRPr>
            </a:pPr>
            <a:r>
              <a:rPr sz="825" b="1">
                <a:solidFill>
                  <a:srgbClr val="FF603B"/>
                </a:solidFill>
                <a:latin typeface="Nimbus Sans"/>
                <a:ea typeface="Nimbus Sans"/>
                <a:cs typeface="Nimbus Sans"/>
              </a:rPr>
              <a:t>ROADS &amp; STREETS 2026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FE5469D-96BE-132E-81D7-0B5AFAF09C88}"/>
              </a:ext>
            </a:extLst>
          </p:cNvPr>
          <p:cNvSpPr>
            <a:spLocks noGrp="1"/>
          </p:cNvSpPr>
          <p:nvPr/>
        </p:nvSpPr>
        <p:spPr>
          <a:xfrm>
            <a:off x="3486150" y="990600"/>
            <a:ext cx="683895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buNone/>
              <a:defRPr sz="2100" b="1">
                <a:solidFill>
                  <a:srgbClr val="1B0D0E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100" b="1" dirty="0">
                <a:solidFill>
                  <a:srgbClr val="1B0D0E"/>
                </a:solidFill>
                <a:latin typeface="Nimbus Sans"/>
                <a:ea typeface="Nimbus Sans"/>
                <a:cs typeface="Nimbus Sans"/>
              </a:rPr>
              <a:t>Turnout</a:t>
            </a:r>
            <a:endParaRPr sz="2100" b="1" dirty="0">
              <a:solidFill>
                <a:srgbClr val="1B0D0E"/>
              </a:solidFill>
              <a:latin typeface="Nimbus Sans"/>
              <a:ea typeface="Nimbus Sans"/>
              <a:cs typeface="Nimbus Sans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A47541E-14E7-6ABC-5F67-EA365B945E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1151751"/>
            <a:ext cx="1602816" cy="518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7694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4F488-302D-4B78-8ECB-745FEF0EE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7DAEEA3-5B0F-F74D-588D-3D104B6202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8565" y="1047750"/>
            <a:ext cx="7233435" cy="581025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D67B464-9C0D-53AA-A7FF-F5AF562783C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90600"/>
          </a:xfrm>
          <a:prstGeom prst="rect">
            <a:avLst/>
          </a:prstGeom>
          <a:solidFill>
            <a:srgbClr val="1B0D0E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05FDF3B-B888-F75D-2514-500EDA0C6353}"/>
              </a:ext>
            </a:extLst>
          </p:cNvPr>
          <p:cNvSpPr>
            <a:spLocks noGrp="1"/>
          </p:cNvSpPr>
          <p:nvPr/>
        </p:nvSpPr>
        <p:spPr>
          <a:xfrm>
            <a:off x="0" y="952500"/>
            <a:ext cx="12192000" cy="38100"/>
          </a:xfrm>
          <a:prstGeom prst="rect">
            <a:avLst/>
          </a:prstGeom>
          <a:solidFill>
            <a:srgbClr val="FF603B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69B40F0-18D9-DBCE-C0AF-2B638086855B}"/>
              </a:ext>
            </a:extLst>
          </p:cNvPr>
          <p:cNvSpPr>
            <a:spLocks noGrp="1"/>
          </p:cNvSpPr>
          <p:nvPr/>
        </p:nvSpPr>
        <p:spPr>
          <a:xfrm>
            <a:off x="609600" y="228600"/>
            <a:ext cx="9715500" cy="5143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buNone/>
              <a:defRPr sz="25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550" b="1" dirty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ANALYSIS OF RESULTS</a:t>
            </a:r>
            <a:endParaRPr sz="2550" b="1" dirty="0">
              <a:solidFill>
                <a:srgbClr val="FFFFFF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3AB26C-91A3-24BD-541E-9F330B91AC76}"/>
              </a:ext>
            </a:extLst>
          </p:cNvPr>
          <p:cNvSpPr>
            <a:spLocks noGrp="1"/>
          </p:cNvSpPr>
          <p:nvPr/>
        </p:nvSpPr>
        <p:spPr>
          <a:xfrm>
            <a:off x="914400" y="5962650"/>
            <a:ext cx="103632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buNone/>
              <a:defRPr sz="135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35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Optional caption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3A4CB7-6C1B-E13C-C342-00FBD9B805D6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26670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3939" lnSpcReduction="10000"/>
          </a:bodyPr>
          <a:lstStyle/>
          <a:p>
            <a:pPr>
              <a:buNone/>
              <a:defRPr sz="825" b="1">
                <a:solidFill>
                  <a:srgbClr val="FF603B"/>
                </a:solidFill>
                <a:latin typeface="Nimbus Sans"/>
                <a:ea typeface="Nimbus Sans"/>
                <a:cs typeface="Nimbus Sans"/>
              </a:defRPr>
            </a:pPr>
            <a:r>
              <a:rPr sz="825" b="1">
                <a:solidFill>
                  <a:srgbClr val="FF603B"/>
                </a:solidFill>
                <a:latin typeface="Nimbus Sans"/>
                <a:ea typeface="Nimbus Sans"/>
                <a:cs typeface="Nimbus Sans"/>
              </a:rPr>
              <a:t>ROADS &amp; STREETS 2026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B95EA88-DBAD-C998-F61D-C9C8CD36AA24}"/>
              </a:ext>
            </a:extLst>
          </p:cNvPr>
          <p:cNvSpPr>
            <a:spLocks noGrp="1"/>
          </p:cNvSpPr>
          <p:nvPr/>
        </p:nvSpPr>
        <p:spPr>
          <a:xfrm>
            <a:off x="4958565" y="1047750"/>
            <a:ext cx="683895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buNone/>
              <a:defRPr sz="2100" b="1">
                <a:solidFill>
                  <a:srgbClr val="1B0D0E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100" b="1" dirty="0">
                <a:solidFill>
                  <a:srgbClr val="1B0D0E"/>
                </a:solidFill>
                <a:latin typeface="Nimbus Sans"/>
                <a:ea typeface="Nimbus Sans"/>
                <a:cs typeface="Nimbus Sans"/>
              </a:rPr>
              <a:t>Level of Support</a:t>
            </a:r>
            <a:endParaRPr sz="2100" b="1" dirty="0">
              <a:solidFill>
                <a:srgbClr val="1B0D0E"/>
              </a:solidFill>
              <a:latin typeface="Nimbus Sans"/>
              <a:ea typeface="Nimbus Sans"/>
              <a:cs typeface="Nimbus San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E9497AF-7F8A-3F55-223A-EB2B115D6C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840" y="1130491"/>
            <a:ext cx="4006755" cy="531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085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77BB7DF-4BF1-4D30-B727-F7A72C49C33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90600"/>
          </a:xfrm>
          <a:prstGeom prst="rect">
            <a:avLst/>
          </a:prstGeom>
          <a:solidFill>
            <a:srgbClr val="1B0D0E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065096-1311-4EF1-AE30-FA1260977260}"/>
              </a:ext>
            </a:extLst>
          </p:cNvPr>
          <p:cNvSpPr>
            <a:spLocks noGrp="1"/>
          </p:cNvSpPr>
          <p:nvPr/>
        </p:nvSpPr>
        <p:spPr>
          <a:xfrm>
            <a:off x="0" y="952500"/>
            <a:ext cx="12192000" cy="38100"/>
          </a:xfrm>
          <a:prstGeom prst="rect">
            <a:avLst/>
          </a:prstGeom>
          <a:solidFill>
            <a:srgbClr val="FF603B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Conference header · WHAT WE WOULD KEEP — AND CHANGE">
            <a:extLst>
              <a:ext uri="{FF2B5EF4-FFF2-40B4-BE49-F238E27FC236}">
                <a16:creationId xmlns:a16="http://schemas.microsoft.com/office/drawing/2014/main" id="{4CD95CA3-26D9-446E-9D53-5E8E0E1AD805}"/>
              </a:ext>
            </a:extLst>
          </p:cNvPr>
          <p:cNvSpPr>
            <a:spLocks noGrp="1"/>
          </p:cNvSpPr>
          <p:nvPr/>
        </p:nvSpPr>
        <p:spPr>
          <a:xfrm>
            <a:off x="609600" y="228600"/>
            <a:ext cx="7955279" cy="5143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buNone/>
              <a:defRPr sz="25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25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WHAT WE WOULD KEEP — AND CHANGE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1E46ECE-55A1-499D-8D32-C3065DA46FEC}"/>
              </a:ext>
            </a:extLst>
          </p:cNvPr>
          <p:cNvSpPr>
            <a:spLocks noGrp="1"/>
          </p:cNvSpPr>
          <p:nvPr/>
        </p:nvSpPr>
        <p:spPr>
          <a:xfrm>
            <a:off x="8572500" y="314325"/>
            <a:ext cx="30099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buNone/>
              <a:defRPr sz="1275">
                <a:solidFill>
                  <a:srgbClr val="78D6E8"/>
                </a:solidFill>
                <a:latin typeface="Nimbus Sans"/>
                <a:ea typeface="Nimbus Sans"/>
                <a:cs typeface="Nimbus Sans"/>
              </a:defRPr>
            </a:pPr>
            <a:r>
              <a:rPr sz="1275">
                <a:solidFill>
                  <a:srgbClr val="78D6E8"/>
                </a:solidFill>
                <a:latin typeface="Nimbus Sans"/>
                <a:ea typeface="Nimbus Sans"/>
                <a:cs typeface="Nimbus Sans"/>
              </a:rPr>
              <a:t>Coronado Ballroom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D83C99B-9566-4CE0-89FB-6114A4D80DCF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26670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3939" lnSpcReduction="10000"/>
          </a:bodyPr>
          <a:lstStyle/>
          <a:p>
            <a:pPr>
              <a:buNone/>
              <a:defRPr sz="825" b="1">
                <a:solidFill>
                  <a:srgbClr val="FF603B"/>
                </a:solidFill>
                <a:latin typeface="Nimbus Sans"/>
                <a:ea typeface="Nimbus Sans"/>
                <a:cs typeface="Nimbus Sans"/>
              </a:defRPr>
            </a:pPr>
            <a:r>
              <a:rPr sz="825" b="1">
                <a:solidFill>
                  <a:srgbClr val="FF603B"/>
                </a:solidFill>
                <a:latin typeface="Nimbus Sans"/>
                <a:ea typeface="Nimbus Sans"/>
                <a:cs typeface="Nimbus Sans"/>
              </a:rPr>
              <a:t>ROADS &amp; STREETS 2026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E89CA7F-F6A6-4C74-B913-44CBEB47F8BB}"/>
              </a:ext>
            </a:extLst>
          </p:cNvPr>
          <p:cNvSpPr>
            <a:spLocks noGrp="1"/>
          </p:cNvSpPr>
          <p:nvPr/>
        </p:nvSpPr>
        <p:spPr>
          <a:xfrm>
            <a:off x="11049000" y="6486525"/>
            <a:ext cx="52387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3939" lnSpcReduction="10000"/>
          </a:bodyPr>
          <a:lstStyle/>
          <a:p>
            <a:pPr>
              <a:buNone/>
              <a:defRPr sz="825" b="1">
                <a:solidFill>
                  <a:srgbClr val="5A5552"/>
                </a:solidFill>
                <a:latin typeface="Nimbus Sans"/>
                <a:ea typeface="Nimbus Sans"/>
                <a:cs typeface="Nimbus Sans"/>
              </a:defRPr>
            </a:pPr>
            <a:r>
              <a:rPr sz="825" b="1">
                <a:solidFill>
                  <a:srgbClr val="5A5552"/>
                </a:solidFill>
                <a:latin typeface="Nimbus Sans"/>
                <a:ea typeface="Nimbus Sans"/>
                <a:cs typeface="Nimbus Sans"/>
              </a:rPr>
              <a:t>17</a:t>
            </a:r>
          </a:p>
        </p:txBody>
      </p:sp>
      <p:sp>
        <p:nvSpPr>
          <p:cNvPr id="17" name="Text · KEEP"/>
          <p:cNvSpPr txBox="1"/>
          <p:nvPr/>
        </p:nvSpPr>
        <p:spPr>
          <a:xfrm>
            <a:off x="768096" y="1444752"/>
            <a:ext cx="2926080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5A5552"/>
                </a:solidFill>
                <a:latin typeface="Nimbus Sans"/>
              </a:rPr>
              <a:t>KEEP</a:t>
            </a:r>
          </a:p>
        </p:txBody>
      </p:sp>
      <p:cxnSp>
        <p:nvCxnSpPr>
          <p:cNvPr id="18" name="Rule"/>
          <p:cNvCxnSpPr/>
          <p:nvPr/>
        </p:nvCxnSpPr>
        <p:spPr>
          <a:xfrm>
            <a:off x="768096" y="2011680"/>
            <a:ext cx="2834640" cy="0"/>
          </a:xfrm>
          <a:prstGeom prst="line">
            <a:avLst/>
          </a:prstGeom>
          <a:ln w="38100">
            <a:solidFill>
              <a:srgbClr val="E5DD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 · EXPAND"/>
          <p:cNvSpPr txBox="1"/>
          <p:nvPr/>
        </p:nvSpPr>
        <p:spPr>
          <a:xfrm>
            <a:off x="4663440" y="1444752"/>
            <a:ext cx="2926080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5A5552"/>
                </a:solidFill>
                <a:latin typeface="Nimbus Sans"/>
              </a:rPr>
              <a:t>EXPAND</a:t>
            </a:r>
          </a:p>
        </p:txBody>
      </p:sp>
      <p:cxnSp>
        <p:nvCxnSpPr>
          <p:cNvPr id="20" name="Rule"/>
          <p:cNvCxnSpPr/>
          <p:nvPr/>
        </p:nvCxnSpPr>
        <p:spPr>
          <a:xfrm>
            <a:off x="4663440" y="2011680"/>
            <a:ext cx="2834639" cy="0"/>
          </a:xfrm>
          <a:prstGeom prst="line">
            <a:avLst/>
          </a:prstGeom>
          <a:ln w="38100">
            <a:solidFill>
              <a:srgbClr val="FF603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· SPEND LESS TIME"/>
          <p:cNvSpPr txBox="1"/>
          <p:nvPr/>
        </p:nvSpPr>
        <p:spPr>
          <a:xfrm>
            <a:off x="8549640" y="1444752"/>
            <a:ext cx="2926080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5A5552"/>
                </a:solidFill>
                <a:latin typeface="Nimbus Sans"/>
              </a:rPr>
              <a:t>SPEND LESS TIME</a:t>
            </a:r>
          </a:p>
        </p:txBody>
      </p:sp>
      <p:cxnSp>
        <p:nvCxnSpPr>
          <p:cNvPr id="22" name="Rule"/>
          <p:cNvCxnSpPr/>
          <p:nvPr/>
        </p:nvCxnSpPr>
        <p:spPr>
          <a:xfrm>
            <a:off x="8549640" y="2011680"/>
            <a:ext cx="2834640" cy="0"/>
          </a:xfrm>
          <a:prstGeom prst="line">
            <a:avLst/>
          </a:prstGeom>
          <a:ln w="38100">
            <a:solidFill>
              <a:srgbClr val="E5DD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 · Early commitments Staff education Research-led messagin"/>
          <p:cNvSpPr txBox="1"/>
          <p:nvPr/>
        </p:nvSpPr>
        <p:spPr>
          <a:xfrm>
            <a:off x="768096" y="2459736"/>
            <a:ext cx="3346704" cy="257860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342900" indent="-34290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sz="2400" b="1" dirty="0">
                <a:solidFill>
                  <a:srgbClr val="1B0D0E"/>
                </a:solidFill>
                <a:latin typeface="Nimbus Sans"/>
              </a:rPr>
              <a:t>Early commitments</a:t>
            </a:r>
            <a:endParaRPr lang="en-US" sz="2400" b="1" dirty="0">
              <a:solidFill>
                <a:srgbClr val="1B0D0E"/>
              </a:solidFill>
              <a:latin typeface="Nimbus Sans"/>
            </a:endParaRPr>
          </a:p>
          <a:p>
            <a:pPr marL="342900" indent="-34290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sz="2400" b="1" dirty="0">
                <a:solidFill>
                  <a:srgbClr val="1B0D0E"/>
                </a:solidFill>
                <a:latin typeface="Nimbus Sans"/>
              </a:rPr>
              <a:t>Research-le</a:t>
            </a:r>
            <a:r>
              <a:rPr lang="en-US" sz="2400" b="1" dirty="0">
                <a:solidFill>
                  <a:srgbClr val="1B0D0E"/>
                </a:solidFill>
                <a:latin typeface="Nimbus Sans"/>
              </a:rPr>
              <a:t>d, simple</a:t>
            </a:r>
            <a:r>
              <a:rPr sz="2400" b="1" dirty="0">
                <a:solidFill>
                  <a:srgbClr val="1B0D0E"/>
                </a:solidFill>
                <a:latin typeface="Nimbus Sans"/>
              </a:rPr>
              <a:t> messaging</a:t>
            </a:r>
            <a:endParaRPr lang="en-US" sz="2400" b="1" dirty="0">
              <a:solidFill>
                <a:srgbClr val="1B0D0E"/>
              </a:solidFill>
              <a:latin typeface="Nimbus Sans"/>
            </a:endParaRPr>
          </a:p>
          <a:p>
            <a:pPr marL="342900" indent="-34290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b="1" dirty="0" err="1">
                <a:solidFill>
                  <a:srgbClr val="1B0D0E"/>
                </a:solidFill>
                <a:latin typeface="Nimbus Sans"/>
              </a:rPr>
              <a:t>Grasstops</a:t>
            </a:r>
            <a:r>
              <a:rPr lang="en-US" sz="2400" b="1" dirty="0">
                <a:solidFill>
                  <a:srgbClr val="1B0D0E"/>
                </a:solidFill>
                <a:latin typeface="Nimbus Sans"/>
              </a:rPr>
              <a:t> + Grassroots</a:t>
            </a:r>
          </a:p>
        </p:txBody>
      </p:sp>
      <p:sp>
        <p:nvSpPr>
          <p:cNvPr id="24" name="Text · Spanish-language outreach with trusted local voices"/>
          <p:cNvSpPr txBox="1"/>
          <p:nvPr/>
        </p:nvSpPr>
        <p:spPr>
          <a:xfrm>
            <a:off x="4663440" y="2459736"/>
            <a:ext cx="3383280" cy="2057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b="1" dirty="0">
                <a:solidFill>
                  <a:srgbClr val="1B0D0E"/>
                </a:solidFill>
                <a:latin typeface="Nimbus Sans"/>
              </a:rPr>
              <a:t>Hyper-local messages and </a:t>
            </a:r>
            <a:r>
              <a:rPr sz="2600" b="1" dirty="0">
                <a:solidFill>
                  <a:srgbClr val="1B0D0E"/>
                </a:solidFill>
                <a:latin typeface="Nimbus Sans"/>
              </a:rPr>
              <a:t>outreach with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dirty="0">
                <a:solidFill>
                  <a:srgbClr val="1B0D0E"/>
                </a:solidFill>
                <a:latin typeface="Nimbus Sans"/>
              </a:rPr>
              <a:t>trusted local voices</a:t>
            </a:r>
            <a:endParaRPr lang="en-US" sz="2600" b="1" dirty="0">
              <a:solidFill>
                <a:srgbClr val="1B0D0E"/>
              </a:solidFill>
              <a:latin typeface="Nimbus Sans"/>
            </a:endParaRPr>
          </a:p>
        </p:txBody>
      </p:sp>
      <p:sp>
        <p:nvSpPr>
          <p:cNvPr id="25" name="Text · Traditional op-eds and letters to the editor"/>
          <p:cNvSpPr txBox="1"/>
          <p:nvPr/>
        </p:nvSpPr>
        <p:spPr>
          <a:xfrm>
            <a:off x="8549640" y="2459736"/>
            <a:ext cx="2907792" cy="2057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1B0D0E"/>
                </a:solidFill>
                <a:latin typeface="Nimbus Sans"/>
              </a:rPr>
              <a:t>Traditional op-eds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1B0D0E"/>
                </a:solidFill>
                <a:latin typeface="Nimbus Sans"/>
              </a:rPr>
              <a:t>and letters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1B0D0E"/>
                </a:solidFill>
                <a:latin typeface="Nimbus Sans"/>
              </a:rPr>
              <a:t>to the editor</a:t>
            </a:r>
          </a:p>
        </p:txBody>
      </p:sp>
      <p:sp>
        <p:nvSpPr>
          <p:cNvPr id="26" name="Text · Cristie’s assessment: legacy newspaper outreach offered"/>
          <p:cNvSpPr txBox="1"/>
          <p:nvPr/>
        </p:nvSpPr>
        <p:spPr>
          <a:xfrm>
            <a:off x="8595360" y="3981070"/>
            <a:ext cx="2907792" cy="5943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100" dirty="0">
                <a:solidFill>
                  <a:srgbClr val="5A5552"/>
                </a:solidFill>
                <a:latin typeface="Nimbus Sans"/>
              </a:rPr>
              <a:t>L</a:t>
            </a:r>
            <a:r>
              <a:rPr lang="en-US" sz="2100" b="0" dirty="0">
                <a:solidFill>
                  <a:srgbClr val="5A5552"/>
                </a:solidFill>
                <a:latin typeface="Nimbus Sans"/>
              </a:rPr>
              <a:t>egacy press</a:t>
            </a:r>
            <a:r>
              <a:rPr sz="2100" b="0" dirty="0">
                <a:solidFill>
                  <a:srgbClr val="5A5552"/>
                </a:solidFill>
                <a:latin typeface="Nimbus Sans"/>
              </a:rPr>
              <a:t> outreach offered less breadth than in past campaigns.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321845-0723-08F0-EF3B-39FBB2F0894C}"/>
              </a:ext>
            </a:extLst>
          </p:cNvPr>
          <p:cNvSpPr txBox="1"/>
          <p:nvPr/>
        </p:nvSpPr>
        <p:spPr>
          <a:xfrm>
            <a:off x="4587239" y="3822913"/>
            <a:ext cx="3383280" cy="24322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4000"/>
              </a:lnSpc>
            </a:pPr>
            <a:r>
              <a:rPr lang="en-US" sz="2100" dirty="0">
                <a:solidFill>
                  <a:srgbClr val="5A5552"/>
                </a:solidFill>
                <a:latin typeface="Nimbus Sans"/>
              </a:rPr>
              <a:t>For example: </a:t>
            </a:r>
          </a:p>
          <a:p>
            <a:pPr marL="342900" indent="-342900">
              <a:lnSpc>
                <a:spcPct val="104000"/>
              </a:lnSpc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5A5552"/>
                </a:solidFill>
                <a:latin typeface="Nimbus Sans"/>
              </a:rPr>
              <a:t>Spanish-language radio ads in Ward 1 &amp; 5</a:t>
            </a:r>
          </a:p>
          <a:p>
            <a:pPr marL="342900" indent="-342900">
              <a:lnSpc>
                <a:spcPct val="104000"/>
              </a:lnSpc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5A5552"/>
                </a:solidFill>
                <a:latin typeface="Nimbus Sans"/>
              </a:rPr>
              <a:t>Pima loves yard signs.  </a:t>
            </a:r>
            <a:br>
              <a:rPr lang="en-US" sz="2100" dirty="0">
                <a:solidFill>
                  <a:srgbClr val="5A5552"/>
                </a:solidFill>
                <a:latin typeface="Nimbus Sans"/>
              </a:rPr>
            </a:br>
            <a:r>
              <a:rPr lang="en-US" sz="2100" dirty="0">
                <a:solidFill>
                  <a:srgbClr val="5A5552"/>
                </a:solidFill>
                <a:latin typeface="Nimbus Sans"/>
              </a:rPr>
              <a:t>We could have been even more localized with signs messaging.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85BD91-0489-E0B1-0E3E-D01182633544}"/>
              </a:ext>
            </a:extLst>
          </p:cNvPr>
          <p:cNvSpPr txBox="1"/>
          <p:nvPr/>
        </p:nvSpPr>
        <p:spPr>
          <a:xfrm>
            <a:off x="861713" y="4141295"/>
            <a:ext cx="2926080" cy="7516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4000"/>
              </a:lnSpc>
            </a:pPr>
            <a:r>
              <a:rPr lang="en-US" sz="2100" dirty="0">
                <a:solidFill>
                  <a:srgbClr val="5A5552"/>
                </a:solidFill>
                <a:latin typeface="Nimbus Sans"/>
              </a:rPr>
              <a:t>If you’re explaining, you’re losing.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5B90470-93EC-EBCB-06C9-D456D4D153E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6778" t="10751" r="29058" b="8218"/>
          <a:stretch>
            <a:fillRect/>
          </a:stretch>
        </p:blipFill>
        <p:spPr>
          <a:xfrm rot="5400000">
            <a:off x="6993417" y="5267163"/>
            <a:ext cx="529389" cy="180606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935B6656-E39A-B7CA-05C8-CD9F9F80F0E0}"/>
                  </a:ext>
                </a:extLst>
              </p14:cNvPr>
              <p14:cNvContentPartPr/>
              <p14:nvPr/>
            </p14:nvContentPartPr>
            <p14:xfrm>
              <a:off x="12377823" y="3397661"/>
              <a:ext cx="360" cy="36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935B6656-E39A-B7CA-05C8-CD9F9F80F0E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360183" y="3379661"/>
                <a:ext cx="36000" cy="3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143528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A8D9CF3-DB7D-42DC-A455-723368A3219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886CE4-C1BA-48FA-9027-3411DBA408E0}"/>
              </a:ext>
            </a:extLst>
          </p:cNvPr>
          <p:cNvSpPr>
            <a:spLocks noGrp="1"/>
          </p:cNvSpPr>
          <p:nvPr/>
        </p:nvSpPr>
        <p:spPr>
          <a:xfrm>
            <a:off x="4476750" y="3390900"/>
            <a:ext cx="3238500" cy="47625"/>
          </a:xfrm>
          <a:prstGeom prst="rect">
            <a:avLst/>
          </a:prstGeom>
          <a:solidFill>
            <a:srgbClr val="FF603B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· THE WORK STARTS BEFORE THE BALLOT."/>
          <p:cNvSpPr txBox="1"/>
          <p:nvPr/>
        </p:nvSpPr>
        <p:spPr>
          <a:xfrm>
            <a:off x="1051560" y="1883664"/>
            <a:ext cx="10094976" cy="138074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4200" b="1">
                <a:solidFill>
                  <a:srgbClr val="FFFFFF"/>
                </a:solidFill>
                <a:latin typeface="Nimbus Sans"/>
              </a:rPr>
              <a:t>THE WORK STARTS</a:t>
            </a:r>
          </a:p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4200" b="1">
                <a:solidFill>
                  <a:srgbClr val="FFFFFF"/>
                </a:solidFill>
                <a:latin typeface="Nimbus Sans"/>
              </a:rPr>
              <a:t>BEFORE THE BALLOT.</a:t>
            </a:r>
          </a:p>
        </p:txBody>
      </p:sp>
      <p:sp>
        <p:nvSpPr>
          <p:cNvPr id="9" name="Text · Build the support that gets it to voters. Then earn the"/>
          <p:cNvSpPr txBox="1"/>
          <p:nvPr/>
        </p:nvSpPr>
        <p:spPr>
          <a:xfrm>
            <a:off x="1463040" y="3785615"/>
            <a:ext cx="9262872" cy="9326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500" b="0">
                <a:solidFill>
                  <a:srgbClr val="78D6E8"/>
                </a:solidFill>
                <a:latin typeface="Nimbus Sans"/>
              </a:rPr>
              <a:t>Build the support that gets it to voters.</a:t>
            </a:r>
          </a:p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500" b="0">
                <a:solidFill>
                  <a:srgbClr val="78D6E8"/>
                </a:solidFill>
                <a:latin typeface="Nimbus Sans"/>
              </a:rPr>
              <a:t>Then earn the votes that fund it.</a:t>
            </a:r>
          </a:p>
        </p:txBody>
      </p:sp>
    </p:spTree>
    <p:extLst>
      <p:ext uri="{BB962C8B-B14F-4D97-AF65-F5344CB8AC3E}">
        <p14:creationId xmlns:p14="http://schemas.microsoft.com/office/powerpoint/2010/main" val="11001052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77BB7DF-4BF1-4D30-B727-F7A72C49C33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90600"/>
          </a:xfrm>
          <a:prstGeom prst="rect">
            <a:avLst/>
          </a:prstGeom>
          <a:solidFill>
            <a:srgbClr val="1B0D0E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065096-1311-4EF1-AE30-FA1260977260}"/>
              </a:ext>
            </a:extLst>
          </p:cNvPr>
          <p:cNvSpPr>
            <a:spLocks noGrp="1"/>
          </p:cNvSpPr>
          <p:nvPr/>
        </p:nvSpPr>
        <p:spPr>
          <a:xfrm>
            <a:off x="0" y="952500"/>
            <a:ext cx="12192000" cy="38100"/>
          </a:xfrm>
          <a:prstGeom prst="rect">
            <a:avLst/>
          </a:prstGeom>
          <a:solidFill>
            <a:srgbClr val="FF603B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Conference header · QUESTIONS &amp; DISCUSSION">
            <a:extLst>
              <a:ext uri="{FF2B5EF4-FFF2-40B4-BE49-F238E27FC236}">
                <a16:creationId xmlns:a16="http://schemas.microsoft.com/office/drawing/2014/main" id="{4CD95CA3-26D9-446E-9D53-5E8E0E1AD805}"/>
              </a:ext>
            </a:extLst>
          </p:cNvPr>
          <p:cNvSpPr>
            <a:spLocks noGrp="1"/>
          </p:cNvSpPr>
          <p:nvPr/>
        </p:nvSpPr>
        <p:spPr>
          <a:xfrm>
            <a:off x="609600" y="228600"/>
            <a:ext cx="7955279" cy="5143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buNone/>
              <a:defRPr sz="25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25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QUESTIONS &amp; DISCUSSION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1E46ECE-55A1-499D-8D32-C3065DA46FEC}"/>
              </a:ext>
            </a:extLst>
          </p:cNvPr>
          <p:cNvSpPr>
            <a:spLocks noGrp="1"/>
          </p:cNvSpPr>
          <p:nvPr/>
        </p:nvSpPr>
        <p:spPr>
          <a:xfrm>
            <a:off x="8572500" y="314325"/>
            <a:ext cx="30099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buNone/>
              <a:defRPr sz="1275">
                <a:solidFill>
                  <a:srgbClr val="78D6E8"/>
                </a:solidFill>
                <a:latin typeface="Nimbus Sans"/>
                <a:ea typeface="Nimbus Sans"/>
                <a:cs typeface="Nimbus Sans"/>
              </a:defRPr>
            </a:pPr>
            <a:r>
              <a:rPr sz="1275">
                <a:solidFill>
                  <a:srgbClr val="78D6E8"/>
                </a:solidFill>
                <a:latin typeface="Nimbus Sans"/>
                <a:ea typeface="Nimbus Sans"/>
                <a:cs typeface="Nimbus Sans"/>
              </a:rPr>
              <a:t>Coronado Ballroom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D83C99B-9566-4CE0-89FB-6114A4D80DCF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26670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3939" lnSpcReduction="10000"/>
          </a:bodyPr>
          <a:lstStyle/>
          <a:p>
            <a:pPr>
              <a:buNone/>
              <a:defRPr sz="825" b="1">
                <a:solidFill>
                  <a:srgbClr val="FF603B"/>
                </a:solidFill>
                <a:latin typeface="Nimbus Sans"/>
                <a:ea typeface="Nimbus Sans"/>
                <a:cs typeface="Nimbus Sans"/>
              </a:defRPr>
            </a:pPr>
            <a:r>
              <a:rPr sz="825" b="1">
                <a:solidFill>
                  <a:srgbClr val="FF603B"/>
                </a:solidFill>
                <a:latin typeface="Nimbus Sans"/>
                <a:ea typeface="Nimbus Sans"/>
                <a:cs typeface="Nimbus Sans"/>
              </a:rPr>
              <a:t>ROADS &amp; STREETS 2026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E89CA7F-F6A6-4C74-B913-44CBEB47F8BB}"/>
              </a:ext>
            </a:extLst>
          </p:cNvPr>
          <p:cNvSpPr>
            <a:spLocks noGrp="1"/>
          </p:cNvSpPr>
          <p:nvPr/>
        </p:nvSpPr>
        <p:spPr>
          <a:xfrm>
            <a:off x="11049000" y="6486525"/>
            <a:ext cx="52387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3939" lnSpcReduction="10000"/>
          </a:bodyPr>
          <a:lstStyle/>
          <a:p>
            <a:pPr>
              <a:buNone/>
              <a:defRPr sz="825" b="1">
                <a:solidFill>
                  <a:srgbClr val="5A5552"/>
                </a:solidFill>
                <a:latin typeface="Nimbus Sans"/>
                <a:ea typeface="Nimbus Sans"/>
                <a:cs typeface="Nimbus Sans"/>
              </a:defRPr>
            </a:pPr>
            <a:r>
              <a:rPr sz="825" b="1">
                <a:solidFill>
                  <a:srgbClr val="5A5552"/>
                </a:solidFill>
                <a:latin typeface="Nimbus Sans"/>
                <a:ea typeface="Nimbus Sans"/>
                <a:cs typeface="Nimbus Sans"/>
              </a:rPr>
              <a:t>19</a:t>
            </a:r>
          </a:p>
        </p:txBody>
      </p:sp>
      <p:sp>
        <p:nvSpPr>
          <p:cNvPr id="17" name="Text · What would be different in your community?"/>
          <p:cNvSpPr txBox="1"/>
          <p:nvPr/>
        </p:nvSpPr>
        <p:spPr>
          <a:xfrm>
            <a:off x="777240" y="1545336"/>
            <a:ext cx="6739128" cy="10972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>
                <a:solidFill>
                  <a:srgbClr val="1B0D0E"/>
                </a:solidFill>
                <a:latin typeface="Nimbus Sans"/>
              </a:rPr>
              <a:t>What would be different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>
                <a:solidFill>
                  <a:srgbClr val="1B0D0E"/>
                </a:solidFill>
                <a:latin typeface="Nimbus Sans"/>
              </a:rPr>
              <a:t>in your community?</a:t>
            </a:r>
          </a:p>
        </p:txBody>
      </p:sp>
      <p:sp>
        <p:nvSpPr>
          <p:cNvPr id="18" name="Text · Who has to commit before referral? What does the indivi"/>
          <p:cNvSpPr txBox="1"/>
          <p:nvPr/>
        </p:nvSpPr>
        <p:spPr>
          <a:xfrm>
            <a:off x="804672" y="3328416"/>
            <a:ext cx="6729984" cy="1527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1B0D0E"/>
                </a:solidFill>
                <a:latin typeface="Nimbus Sans"/>
              </a:rPr>
              <a:t>Who has to commit before referral?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1B0D0E"/>
                </a:solidFill>
                <a:latin typeface="Nimbus Sans"/>
              </a:rPr>
              <a:t>What does the individual voter value?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1B0D0E"/>
                </a:solidFill>
                <a:latin typeface="Nimbus Sans"/>
              </a:rPr>
              <a:t>Which trusted voices can reach them?</a:t>
            </a:r>
          </a:p>
        </p:txBody>
      </p:sp>
      <p:sp>
        <p:nvSpPr>
          <p:cNvPr id="19" name="Panel"/>
          <p:cNvSpPr/>
          <p:nvPr/>
        </p:nvSpPr>
        <p:spPr>
          <a:xfrm>
            <a:off x="8165592" y="1572768"/>
            <a:ext cx="3200400" cy="41970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0" name="Original conference session QR · unchanged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0768" y="1847088"/>
            <a:ext cx="2670048" cy="2670048"/>
          </a:xfrm>
          <a:prstGeom prst="rect">
            <a:avLst/>
          </a:prstGeom>
        </p:spPr>
      </p:pic>
      <p:sp>
        <p:nvSpPr>
          <p:cNvPr id="21" name="Text · SCAN FOR LIVE Q&amp;A"/>
          <p:cNvSpPr txBox="1"/>
          <p:nvPr/>
        </p:nvSpPr>
        <p:spPr>
          <a:xfrm>
            <a:off x="8366760" y="4873752"/>
            <a:ext cx="2779776" cy="3383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B0D0E"/>
                </a:solidFill>
                <a:latin typeface="Nimbus Sans"/>
              </a:rPr>
              <a:t>SCAN FOR LIVE Q&amp;A</a:t>
            </a:r>
          </a:p>
        </p:txBody>
      </p:sp>
      <p:sp>
        <p:nvSpPr>
          <p:cNvPr id="22" name="Text · Same session check-in code"/>
          <p:cNvSpPr txBox="1"/>
          <p:nvPr/>
        </p:nvSpPr>
        <p:spPr>
          <a:xfrm>
            <a:off x="8366760" y="5349240"/>
            <a:ext cx="2779776" cy="26517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A5552"/>
                </a:solidFill>
                <a:latin typeface="Nimbus Sans"/>
              </a:rPr>
              <a:t>Same session check-in code</a:t>
            </a:r>
          </a:p>
        </p:txBody>
      </p:sp>
      <p:sp>
        <p:nvSpPr>
          <p:cNvPr id="23" name="Source / attribution"/>
          <p:cNvSpPr txBox="1"/>
          <p:nvPr/>
        </p:nvSpPr>
        <p:spPr>
          <a:xfrm>
            <a:off x="685800" y="6144768"/>
            <a:ext cx="10835640" cy="2103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A5552"/>
                </a:solidFill>
                <a:latin typeface="Nimbus Sans"/>
              </a:rPr>
              <a:t>Session QR code reproduced from the supplied conference template.</a:t>
            </a:r>
          </a:p>
        </p:txBody>
      </p:sp>
    </p:spTree>
    <p:extLst>
      <p:ext uri="{BB962C8B-B14F-4D97-AF65-F5344CB8AC3E}">
        <p14:creationId xmlns:p14="http://schemas.microsoft.com/office/powerpoint/2010/main" val="5143528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7F2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77BB7DF-4BF1-4D30-B727-F7A72C49C33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90600"/>
          </a:xfrm>
          <a:prstGeom prst="rect">
            <a:avLst/>
          </a:prstGeom>
          <a:solidFill>
            <a:srgbClr val="1B0D0E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065096-1311-4EF1-AE30-FA1260977260}"/>
              </a:ext>
            </a:extLst>
          </p:cNvPr>
          <p:cNvSpPr>
            <a:spLocks noGrp="1"/>
          </p:cNvSpPr>
          <p:nvPr/>
        </p:nvSpPr>
        <p:spPr>
          <a:xfrm>
            <a:off x="0" y="952500"/>
            <a:ext cx="12192000" cy="38100"/>
          </a:xfrm>
          <a:prstGeom prst="rect">
            <a:avLst/>
          </a:prstGeom>
          <a:solidFill>
            <a:srgbClr val="FF603B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Conference header · BEFORE THERE WAS A BALLOT">
            <a:extLst>
              <a:ext uri="{FF2B5EF4-FFF2-40B4-BE49-F238E27FC236}">
                <a16:creationId xmlns:a16="http://schemas.microsoft.com/office/drawing/2014/main" id="{4CD95CA3-26D9-446E-9D53-5E8E0E1AD805}"/>
              </a:ext>
            </a:extLst>
          </p:cNvPr>
          <p:cNvSpPr>
            <a:spLocks noGrp="1"/>
          </p:cNvSpPr>
          <p:nvPr/>
        </p:nvSpPr>
        <p:spPr>
          <a:xfrm>
            <a:off x="609600" y="228600"/>
            <a:ext cx="7955279" cy="5143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buNone/>
              <a:defRPr sz="25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25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BEFORE THERE WAS A BALLOT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1E46ECE-55A1-499D-8D32-C3065DA46FEC}"/>
              </a:ext>
            </a:extLst>
          </p:cNvPr>
          <p:cNvSpPr>
            <a:spLocks noGrp="1"/>
          </p:cNvSpPr>
          <p:nvPr/>
        </p:nvSpPr>
        <p:spPr>
          <a:xfrm>
            <a:off x="8572500" y="314325"/>
            <a:ext cx="30099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buNone/>
              <a:defRPr sz="1275">
                <a:solidFill>
                  <a:srgbClr val="78D6E8"/>
                </a:solidFill>
                <a:latin typeface="Nimbus Sans"/>
                <a:ea typeface="Nimbus Sans"/>
                <a:cs typeface="Nimbus Sans"/>
              </a:defRPr>
            </a:pPr>
            <a:r>
              <a:rPr sz="1275">
                <a:solidFill>
                  <a:srgbClr val="78D6E8"/>
                </a:solidFill>
                <a:latin typeface="Nimbus Sans"/>
                <a:ea typeface="Nimbus Sans"/>
                <a:cs typeface="Nimbus Sans"/>
              </a:rPr>
              <a:t>Coronado Ballroom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D83C99B-9566-4CE0-89FB-6114A4D80DCF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26670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3939" lnSpcReduction="10000"/>
          </a:bodyPr>
          <a:lstStyle/>
          <a:p>
            <a:pPr>
              <a:buNone/>
              <a:defRPr sz="825" b="1">
                <a:solidFill>
                  <a:srgbClr val="FF603B"/>
                </a:solidFill>
                <a:latin typeface="Nimbus Sans"/>
                <a:ea typeface="Nimbus Sans"/>
                <a:cs typeface="Nimbus Sans"/>
              </a:defRPr>
            </a:pPr>
            <a:r>
              <a:rPr sz="825" b="1">
                <a:solidFill>
                  <a:srgbClr val="FF603B"/>
                </a:solidFill>
                <a:latin typeface="Nimbus Sans"/>
                <a:ea typeface="Nimbus Sans"/>
                <a:cs typeface="Nimbus Sans"/>
              </a:rPr>
              <a:t>ROADS &amp; STREETS 2026</a:t>
            </a:r>
          </a:p>
        </p:txBody>
      </p:sp>
      <p:sp>
        <p:nvSpPr>
          <p:cNvPr id="17" name="Text · Leadership crisis. No final plan. No referral."/>
          <p:cNvSpPr txBox="1"/>
          <p:nvPr/>
        </p:nvSpPr>
        <p:spPr>
          <a:xfrm>
            <a:off x="731520" y="1325880"/>
            <a:ext cx="10789920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B0D0E"/>
                </a:solidFill>
                <a:latin typeface="Nimbus Sans"/>
              </a:rPr>
              <a:t>Leadership crisis. No final plan. No referral.</a:t>
            </a:r>
          </a:p>
        </p:txBody>
      </p:sp>
      <p:sp>
        <p:nvSpPr>
          <p:cNvPr id="18" name="Text · An expiring funding mechanism gave the region a deadlin"/>
          <p:cNvSpPr txBox="1"/>
          <p:nvPr/>
        </p:nvSpPr>
        <p:spPr>
          <a:xfrm>
            <a:off x="731520" y="1938528"/>
            <a:ext cx="10789920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 dirty="0">
                <a:solidFill>
                  <a:srgbClr val="5A5552"/>
                </a:solidFill>
                <a:latin typeface="Nimbus Sans"/>
              </a:rPr>
              <a:t>An expiring funding mechanism gave the region a deadline.</a:t>
            </a:r>
          </a:p>
        </p:txBody>
      </p:sp>
      <p:sp>
        <p:nvSpPr>
          <p:cNvPr id="19" name="Panel"/>
          <p:cNvSpPr/>
          <p:nvPr/>
        </p:nvSpPr>
        <p:spPr>
          <a:xfrm>
            <a:off x="731520" y="2697480"/>
            <a:ext cx="4480560" cy="932688"/>
          </a:xfrm>
          <a:prstGeom prst="rect">
            <a:avLst/>
          </a:prstGeom>
          <a:solidFill>
            <a:srgbClr val="1B0D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 · COALITION"/>
          <p:cNvSpPr txBox="1"/>
          <p:nvPr/>
        </p:nvSpPr>
        <p:spPr>
          <a:xfrm>
            <a:off x="950976" y="2834640"/>
            <a:ext cx="3995928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78D6E8"/>
                </a:solidFill>
                <a:latin typeface="Nimbus Sans"/>
              </a:rPr>
              <a:t>COALITION</a:t>
            </a:r>
            <a:r>
              <a:rPr lang="en-US" sz="1400" b="1" dirty="0">
                <a:solidFill>
                  <a:srgbClr val="78D6E8"/>
                </a:solidFill>
                <a:latin typeface="Nimbus Sans"/>
              </a:rPr>
              <a:t> PREP WORK</a:t>
            </a:r>
            <a:endParaRPr sz="1400" b="1" dirty="0">
              <a:solidFill>
                <a:srgbClr val="78D6E8"/>
              </a:solidFill>
              <a:latin typeface="Nimbus Sans"/>
            </a:endParaRPr>
          </a:p>
        </p:txBody>
      </p:sp>
      <p:sp>
        <p:nvSpPr>
          <p:cNvPr id="21" name="Text · Organize · pledge · lobby the board"/>
          <p:cNvSpPr txBox="1"/>
          <p:nvPr/>
        </p:nvSpPr>
        <p:spPr>
          <a:xfrm>
            <a:off x="950976" y="3172968"/>
            <a:ext cx="3986784" cy="3383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dirty="0">
                <a:solidFill>
                  <a:srgbClr val="FFFFFF"/>
                </a:solidFill>
                <a:latin typeface="Nimbus Sans"/>
              </a:rPr>
              <a:t>Organize · pledge · lobby the board</a:t>
            </a:r>
          </a:p>
        </p:txBody>
      </p:sp>
      <p:sp>
        <p:nvSpPr>
          <p:cNvPr id="22" name="Panel"/>
          <p:cNvSpPr/>
          <p:nvPr/>
        </p:nvSpPr>
        <p:spPr>
          <a:xfrm>
            <a:off x="731520" y="3931920"/>
            <a:ext cx="4480560" cy="932688"/>
          </a:xfrm>
          <a:prstGeom prst="rect">
            <a:avLst/>
          </a:prstGeom>
          <a:solidFill>
            <a:srgbClr val="E5DD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 · ORTEGA + MAXWELL"/>
          <p:cNvSpPr txBox="1"/>
          <p:nvPr/>
        </p:nvSpPr>
        <p:spPr>
          <a:xfrm>
            <a:off x="950976" y="4069080"/>
            <a:ext cx="3986784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1B0D0E"/>
                </a:solidFill>
                <a:latin typeface="Nimbus Sans"/>
              </a:rPr>
              <a:t>ORTEGA + MAXWELL</a:t>
            </a:r>
          </a:p>
        </p:txBody>
      </p:sp>
      <p:sp>
        <p:nvSpPr>
          <p:cNvPr id="24" name="Text · Bring a compromise plan forward"/>
          <p:cNvSpPr txBox="1"/>
          <p:nvPr/>
        </p:nvSpPr>
        <p:spPr>
          <a:xfrm>
            <a:off x="950976" y="4407408"/>
            <a:ext cx="3986784" cy="3383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1B0D0E"/>
                </a:solidFill>
                <a:latin typeface="Nimbus Sans"/>
              </a:rPr>
              <a:t>Bring a compromise plan forward</a:t>
            </a:r>
          </a:p>
        </p:txBody>
      </p:sp>
      <p:cxnSp>
        <p:nvCxnSpPr>
          <p:cNvPr id="25" name="Rule"/>
          <p:cNvCxnSpPr/>
          <p:nvPr/>
        </p:nvCxnSpPr>
        <p:spPr>
          <a:xfrm>
            <a:off x="5212080" y="3163824"/>
            <a:ext cx="393192" cy="0"/>
          </a:xfrm>
          <a:prstGeom prst="line">
            <a:avLst/>
          </a:prstGeom>
          <a:ln w="25400">
            <a:solidFill>
              <a:srgbClr val="FF603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Rule"/>
          <p:cNvCxnSpPr/>
          <p:nvPr/>
        </p:nvCxnSpPr>
        <p:spPr>
          <a:xfrm>
            <a:off x="5212080" y="4398264"/>
            <a:ext cx="393192" cy="0"/>
          </a:xfrm>
          <a:prstGeom prst="line">
            <a:avLst/>
          </a:prstGeom>
          <a:ln w="25400">
            <a:solidFill>
              <a:srgbClr val="FF603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Rule"/>
          <p:cNvCxnSpPr/>
          <p:nvPr/>
        </p:nvCxnSpPr>
        <p:spPr>
          <a:xfrm>
            <a:off x="5605272" y="3163824"/>
            <a:ext cx="0" cy="1234440"/>
          </a:xfrm>
          <a:prstGeom prst="line">
            <a:avLst/>
          </a:prstGeom>
          <a:ln w="25400">
            <a:solidFill>
              <a:srgbClr val="FF603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Rule"/>
          <p:cNvCxnSpPr/>
          <p:nvPr/>
        </p:nvCxnSpPr>
        <p:spPr>
          <a:xfrm>
            <a:off x="5605272" y="3776472"/>
            <a:ext cx="411480" cy="0"/>
          </a:xfrm>
          <a:prstGeom prst="line">
            <a:avLst/>
          </a:prstGeom>
          <a:ln w="25400">
            <a:solidFill>
              <a:srgbClr val="FF603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Panel"/>
          <p:cNvSpPr/>
          <p:nvPr/>
        </p:nvSpPr>
        <p:spPr>
          <a:xfrm>
            <a:off x="6016752" y="2926080"/>
            <a:ext cx="2221992" cy="1700784"/>
          </a:xfrm>
          <a:prstGeom prst="rect">
            <a:avLst/>
          </a:prstGeom>
          <a:solidFill>
            <a:srgbClr val="FF60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 · AUG. 25 2025"/>
          <p:cNvSpPr txBox="1"/>
          <p:nvPr/>
        </p:nvSpPr>
        <p:spPr>
          <a:xfrm>
            <a:off x="6199632" y="3063240"/>
            <a:ext cx="1856231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b="1" dirty="0">
                <a:solidFill>
                  <a:srgbClr val="1B0D0E"/>
                </a:solidFill>
                <a:latin typeface="Nimbus Sans"/>
              </a:rPr>
              <a:t>AUG. 25</a:t>
            </a:r>
            <a:r>
              <a:rPr lang="en-US" b="1" dirty="0">
                <a:solidFill>
                  <a:srgbClr val="1B0D0E"/>
                </a:solidFill>
                <a:latin typeface="Nimbus Sans"/>
              </a:rPr>
              <a:t>, </a:t>
            </a:r>
            <a:r>
              <a:rPr b="1" dirty="0">
                <a:solidFill>
                  <a:srgbClr val="1B0D0E"/>
                </a:solidFill>
                <a:latin typeface="Nimbus Sans"/>
              </a:rPr>
              <a:t>2025</a:t>
            </a:r>
          </a:p>
        </p:txBody>
      </p:sp>
      <p:sp>
        <p:nvSpPr>
          <p:cNvPr id="31" name="Text · RTA Board approves plan"/>
          <p:cNvSpPr txBox="1"/>
          <p:nvPr/>
        </p:nvSpPr>
        <p:spPr>
          <a:xfrm>
            <a:off x="6249924" y="3344177"/>
            <a:ext cx="1819656" cy="51206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dirty="0">
                <a:solidFill>
                  <a:srgbClr val="1B0D0E"/>
                </a:solidFill>
                <a:latin typeface="Nimbus Sans"/>
              </a:rPr>
              <a:t>RTA Board</a:t>
            </a:r>
            <a:r>
              <a:rPr lang="en-US" sz="1400" b="0" dirty="0">
                <a:solidFill>
                  <a:srgbClr val="1B0D0E"/>
                </a:solidFill>
                <a:latin typeface="Nimbus Sans"/>
              </a:rPr>
              <a:t> </a:t>
            </a:r>
            <a:r>
              <a:rPr sz="1400" b="0" dirty="0">
                <a:solidFill>
                  <a:srgbClr val="1B0D0E"/>
                </a:solidFill>
                <a:latin typeface="Nimbus Sans"/>
              </a:rPr>
              <a:t>approves plan</a:t>
            </a:r>
          </a:p>
        </p:txBody>
      </p:sp>
      <p:cxnSp>
        <p:nvCxnSpPr>
          <p:cNvPr id="32" name="Rule"/>
          <p:cNvCxnSpPr/>
          <p:nvPr/>
        </p:nvCxnSpPr>
        <p:spPr>
          <a:xfrm>
            <a:off x="8238744" y="3776472"/>
            <a:ext cx="438912" cy="0"/>
          </a:xfrm>
          <a:prstGeom prst="line">
            <a:avLst/>
          </a:prstGeom>
          <a:ln w="25400">
            <a:solidFill>
              <a:srgbClr val="FF603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 · CAMPAIGN"/>
          <p:cNvSpPr txBox="1"/>
          <p:nvPr/>
        </p:nvSpPr>
        <p:spPr>
          <a:xfrm>
            <a:off x="8741664" y="2944368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B0D0E"/>
                </a:solidFill>
                <a:latin typeface="Nimbus Sans"/>
              </a:rPr>
              <a:t>CAMPAIGN</a:t>
            </a:r>
          </a:p>
        </p:txBody>
      </p:sp>
      <p:sp>
        <p:nvSpPr>
          <p:cNvPr id="34" name="Text · Expand coalition Launch campaign Begin voter research"/>
          <p:cNvSpPr txBox="1"/>
          <p:nvPr/>
        </p:nvSpPr>
        <p:spPr>
          <a:xfrm>
            <a:off x="8741664" y="3502152"/>
            <a:ext cx="2752344" cy="11887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B0D0E"/>
                </a:solidFill>
                <a:latin typeface="Nimbus Sans"/>
              </a:rPr>
              <a:t>Expand coalition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B0D0E"/>
                </a:solidFill>
                <a:latin typeface="Nimbus Sans"/>
              </a:rPr>
              <a:t>Launch campaign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B0D0E"/>
                </a:solidFill>
                <a:latin typeface="Nimbus Sans"/>
              </a:rPr>
              <a:t>Begin voter research</a:t>
            </a:r>
          </a:p>
        </p:txBody>
      </p:sp>
      <p:sp>
        <p:nvSpPr>
          <p:cNvPr id="35" name="Conference takeaway band"/>
          <p:cNvSpPr/>
          <p:nvPr/>
        </p:nvSpPr>
        <p:spPr>
          <a:xfrm>
            <a:off x="685800" y="5440680"/>
            <a:ext cx="10817352" cy="530352"/>
          </a:xfrm>
          <a:prstGeom prst="rect">
            <a:avLst/>
          </a:prstGeom>
          <a:solidFill>
            <a:srgbClr val="1B0D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 · The coalition helped create the conditions for a ballot"/>
          <p:cNvSpPr txBox="1"/>
          <p:nvPr/>
        </p:nvSpPr>
        <p:spPr>
          <a:xfrm>
            <a:off x="914400" y="5559552"/>
            <a:ext cx="10332720" cy="320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dirty="0">
                <a:solidFill>
                  <a:srgbClr val="FFFFFF"/>
                </a:solidFill>
                <a:latin typeface="Nimbus Sans"/>
              </a:rPr>
              <a:t>The coalition helped create the conditions</a:t>
            </a:r>
            <a:r>
              <a:rPr lang="en-US" sz="1800" b="1" dirty="0">
                <a:solidFill>
                  <a:srgbClr val="FFFFFF"/>
                </a:solidFill>
                <a:latin typeface="Nimbus Sans"/>
              </a:rPr>
              <a:t> (and urgency)</a:t>
            </a:r>
            <a:r>
              <a:rPr sz="1800" b="1" dirty="0">
                <a:solidFill>
                  <a:srgbClr val="FFFFFF"/>
                </a:solidFill>
                <a:latin typeface="Nimbus Sans"/>
              </a:rPr>
              <a:t> for a ballot referral.</a:t>
            </a:r>
          </a:p>
        </p:txBody>
      </p:sp>
      <p:sp>
        <p:nvSpPr>
          <p:cNvPr id="6" name="Text · AUG. 25 2025">
            <a:extLst>
              <a:ext uri="{FF2B5EF4-FFF2-40B4-BE49-F238E27FC236}">
                <a16:creationId xmlns:a16="http://schemas.microsoft.com/office/drawing/2014/main" id="{14842201-6B45-3911-C5C9-953FCB59DDA7}"/>
              </a:ext>
            </a:extLst>
          </p:cNvPr>
          <p:cNvSpPr txBox="1"/>
          <p:nvPr/>
        </p:nvSpPr>
        <p:spPr>
          <a:xfrm>
            <a:off x="6185916" y="3748227"/>
            <a:ext cx="1856231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1B0D0E"/>
                </a:solidFill>
                <a:latin typeface="Nimbus Sans"/>
              </a:rPr>
              <a:t>SEPT</a:t>
            </a:r>
            <a:r>
              <a:rPr b="1" dirty="0">
                <a:solidFill>
                  <a:srgbClr val="1B0D0E"/>
                </a:solidFill>
                <a:latin typeface="Nimbus Sans"/>
              </a:rPr>
              <a:t>. 2</a:t>
            </a:r>
            <a:r>
              <a:rPr lang="en-US" b="1" dirty="0">
                <a:solidFill>
                  <a:srgbClr val="1B0D0E"/>
                </a:solidFill>
                <a:latin typeface="Nimbus Sans"/>
              </a:rPr>
              <a:t>, </a:t>
            </a:r>
            <a:r>
              <a:rPr b="1" dirty="0">
                <a:solidFill>
                  <a:srgbClr val="1B0D0E"/>
                </a:solidFill>
                <a:latin typeface="Nimbus Sans"/>
              </a:rPr>
              <a:t>2025</a:t>
            </a:r>
          </a:p>
        </p:txBody>
      </p:sp>
      <p:sp>
        <p:nvSpPr>
          <p:cNvPr id="8" name="Text · RTA Board approves plan">
            <a:extLst>
              <a:ext uri="{FF2B5EF4-FFF2-40B4-BE49-F238E27FC236}">
                <a16:creationId xmlns:a16="http://schemas.microsoft.com/office/drawing/2014/main" id="{004FACCC-0C65-6E85-4197-7EC6FEA5CCB8}"/>
              </a:ext>
            </a:extLst>
          </p:cNvPr>
          <p:cNvSpPr txBox="1"/>
          <p:nvPr/>
        </p:nvSpPr>
        <p:spPr>
          <a:xfrm>
            <a:off x="6108192" y="4005072"/>
            <a:ext cx="2054031" cy="51206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rgbClr val="1B0D0E"/>
                </a:solidFill>
                <a:latin typeface="Nimbus Sans"/>
              </a:rPr>
              <a:t>Pima </a:t>
            </a:r>
            <a:r>
              <a:rPr sz="1400" b="0" dirty="0">
                <a:solidFill>
                  <a:srgbClr val="1B0D0E"/>
                </a:solidFill>
                <a:latin typeface="Nimbus Sans"/>
              </a:rPr>
              <a:t>Board</a:t>
            </a:r>
            <a:r>
              <a:rPr lang="en-US" sz="1400" b="0" dirty="0">
                <a:solidFill>
                  <a:srgbClr val="1B0D0E"/>
                </a:solidFill>
                <a:latin typeface="Nimbus Sans"/>
              </a:rPr>
              <a:t> of Supervisors refers to March ballot</a:t>
            </a:r>
            <a:endParaRPr sz="1400" b="0" dirty="0">
              <a:solidFill>
                <a:srgbClr val="1B0D0E"/>
              </a:solidFill>
              <a:latin typeface="Nimbus Sans"/>
            </a:endParaRPr>
          </a:p>
        </p:txBody>
      </p:sp>
    </p:spTree>
    <p:extLst>
      <p:ext uri="{BB962C8B-B14F-4D97-AF65-F5344CB8AC3E}">
        <p14:creationId xmlns:p14="http://schemas.microsoft.com/office/powerpoint/2010/main" val="5143528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7F2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77BB7DF-4BF1-4D30-B727-F7A72C49C33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90600"/>
          </a:xfrm>
          <a:prstGeom prst="rect">
            <a:avLst/>
          </a:prstGeom>
          <a:solidFill>
            <a:srgbClr val="1B0D0E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065096-1311-4EF1-AE30-FA1260977260}"/>
              </a:ext>
            </a:extLst>
          </p:cNvPr>
          <p:cNvSpPr>
            <a:spLocks noGrp="1"/>
          </p:cNvSpPr>
          <p:nvPr/>
        </p:nvSpPr>
        <p:spPr>
          <a:xfrm>
            <a:off x="0" y="952500"/>
            <a:ext cx="12192000" cy="38100"/>
          </a:xfrm>
          <a:prstGeom prst="rect">
            <a:avLst/>
          </a:prstGeom>
          <a:solidFill>
            <a:srgbClr val="FF603B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Conference header · BOTH PASSED. THE TAX TRAILED THE PLAN.">
            <a:extLst>
              <a:ext uri="{FF2B5EF4-FFF2-40B4-BE49-F238E27FC236}">
                <a16:creationId xmlns:a16="http://schemas.microsoft.com/office/drawing/2014/main" id="{4CD95CA3-26D9-446E-9D53-5E8E0E1AD805}"/>
              </a:ext>
            </a:extLst>
          </p:cNvPr>
          <p:cNvSpPr>
            <a:spLocks noGrp="1"/>
          </p:cNvSpPr>
          <p:nvPr/>
        </p:nvSpPr>
        <p:spPr>
          <a:xfrm>
            <a:off x="609600" y="228600"/>
            <a:ext cx="7955279" cy="5143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buNone/>
              <a:defRPr sz="25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300" b="1" dirty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THE YES + YES CAMPAIGN</a:t>
            </a:r>
            <a:endParaRPr sz="2300" b="1" dirty="0">
              <a:solidFill>
                <a:srgbClr val="FFFFFF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1E46ECE-55A1-499D-8D32-C3065DA46FEC}"/>
              </a:ext>
            </a:extLst>
          </p:cNvPr>
          <p:cNvSpPr>
            <a:spLocks noGrp="1"/>
          </p:cNvSpPr>
          <p:nvPr/>
        </p:nvSpPr>
        <p:spPr>
          <a:xfrm>
            <a:off x="8572500" y="314325"/>
            <a:ext cx="30099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buNone/>
              <a:defRPr sz="1275">
                <a:solidFill>
                  <a:srgbClr val="78D6E8"/>
                </a:solidFill>
                <a:latin typeface="Nimbus Sans"/>
                <a:ea typeface="Nimbus Sans"/>
                <a:cs typeface="Nimbus Sans"/>
              </a:defRPr>
            </a:pPr>
            <a:r>
              <a:rPr sz="1275">
                <a:solidFill>
                  <a:srgbClr val="78D6E8"/>
                </a:solidFill>
                <a:latin typeface="Nimbus Sans"/>
                <a:ea typeface="Nimbus Sans"/>
                <a:cs typeface="Nimbus Sans"/>
              </a:rPr>
              <a:t>Coronado Ballroom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D83C99B-9566-4CE0-89FB-6114A4D80DCF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26670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3939" lnSpcReduction="10000"/>
          </a:bodyPr>
          <a:lstStyle/>
          <a:p>
            <a:pPr>
              <a:buNone/>
              <a:defRPr sz="825" b="1">
                <a:solidFill>
                  <a:srgbClr val="FF603B"/>
                </a:solidFill>
                <a:latin typeface="Nimbus Sans"/>
                <a:ea typeface="Nimbus Sans"/>
                <a:cs typeface="Nimbus Sans"/>
              </a:defRPr>
            </a:pPr>
            <a:r>
              <a:rPr sz="825" b="1">
                <a:solidFill>
                  <a:srgbClr val="FF603B"/>
                </a:solidFill>
                <a:latin typeface="Nimbus Sans"/>
                <a:ea typeface="Nimbus Sans"/>
                <a:cs typeface="Nimbus Sans"/>
              </a:rPr>
              <a:t>ROADS &amp; STREETS 2026</a:t>
            </a:r>
          </a:p>
        </p:txBody>
      </p:sp>
      <p:sp>
        <p:nvSpPr>
          <p:cNvPr id="17" name="Text · March 10, 2026 · official results"/>
          <p:cNvSpPr txBox="1"/>
          <p:nvPr/>
        </p:nvSpPr>
        <p:spPr>
          <a:xfrm>
            <a:off x="768096" y="1307592"/>
            <a:ext cx="10661904" cy="37490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300" b="0" dirty="0">
                <a:solidFill>
                  <a:srgbClr val="5A5552"/>
                </a:solidFill>
                <a:latin typeface="Nimbus Sans"/>
              </a:rPr>
              <a:t>November 2025: Plan had high level of support; Funding question needed work!</a:t>
            </a:r>
            <a:endParaRPr sz="2300" b="0" dirty="0">
              <a:solidFill>
                <a:srgbClr val="5A5552"/>
              </a:solidFill>
              <a:latin typeface="Nimbus San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0BF4C7E-0BCA-0102-B0A8-5BF7E32A85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6600" y="1689874"/>
            <a:ext cx="8480266" cy="4796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3528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7F2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77BB7DF-4BF1-4D30-B727-F7A72C49C33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90600"/>
          </a:xfrm>
          <a:prstGeom prst="rect">
            <a:avLst/>
          </a:prstGeom>
          <a:solidFill>
            <a:srgbClr val="1B0D0E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065096-1311-4EF1-AE30-FA1260977260}"/>
              </a:ext>
            </a:extLst>
          </p:cNvPr>
          <p:cNvSpPr>
            <a:spLocks noGrp="1"/>
          </p:cNvSpPr>
          <p:nvPr/>
        </p:nvSpPr>
        <p:spPr>
          <a:xfrm>
            <a:off x="0" y="952500"/>
            <a:ext cx="12192000" cy="38100"/>
          </a:xfrm>
          <a:prstGeom prst="rect">
            <a:avLst/>
          </a:prstGeom>
          <a:solidFill>
            <a:srgbClr val="FF603B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Conference header · STAKEHOLDER MATH ≠ VOTER MATH">
            <a:extLst>
              <a:ext uri="{FF2B5EF4-FFF2-40B4-BE49-F238E27FC236}">
                <a16:creationId xmlns:a16="http://schemas.microsoft.com/office/drawing/2014/main" id="{4CD95CA3-26D9-446E-9D53-5E8E0E1AD805}"/>
              </a:ext>
            </a:extLst>
          </p:cNvPr>
          <p:cNvSpPr>
            <a:spLocks noGrp="1"/>
          </p:cNvSpPr>
          <p:nvPr/>
        </p:nvSpPr>
        <p:spPr>
          <a:xfrm>
            <a:off x="609600" y="228600"/>
            <a:ext cx="7955279" cy="5143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buNone/>
              <a:defRPr sz="25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25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STAKEHOLDER MATH ≠ VOTER MATH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1E46ECE-55A1-499D-8D32-C3065DA46FEC}"/>
              </a:ext>
            </a:extLst>
          </p:cNvPr>
          <p:cNvSpPr>
            <a:spLocks noGrp="1"/>
          </p:cNvSpPr>
          <p:nvPr/>
        </p:nvSpPr>
        <p:spPr>
          <a:xfrm>
            <a:off x="8572500" y="314325"/>
            <a:ext cx="30099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buNone/>
              <a:defRPr sz="1275">
                <a:solidFill>
                  <a:srgbClr val="78D6E8"/>
                </a:solidFill>
                <a:latin typeface="Nimbus Sans"/>
                <a:ea typeface="Nimbus Sans"/>
                <a:cs typeface="Nimbus Sans"/>
              </a:defRPr>
            </a:pPr>
            <a:r>
              <a:rPr sz="1275">
                <a:solidFill>
                  <a:srgbClr val="78D6E8"/>
                </a:solidFill>
                <a:latin typeface="Nimbus Sans"/>
                <a:ea typeface="Nimbus Sans"/>
                <a:cs typeface="Nimbus Sans"/>
              </a:rPr>
              <a:t>Coronado Ballroom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D83C99B-9566-4CE0-89FB-6114A4D80DCF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26670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3939" lnSpcReduction="10000"/>
          </a:bodyPr>
          <a:lstStyle/>
          <a:p>
            <a:pPr>
              <a:buNone/>
              <a:defRPr sz="825" b="1">
                <a:solidFill>
                  <a:srgbClr val="FF603B"/>
                </a:solidFill>
                <a:latin typeface="Nimbus Sans"/>
                <a:ea typeface="Nimbus Sans"/>
                <a:cs typeface="Nimbus Sans"/>
              </a:defRPr>
            </a:pPr>
            <a:r>
              <a:rPr sz="825" b="1">
                <a:solidFill>
                  <a:srgbClr val="FF603B"/>
                </a:solidFill>
                <a:latin typeface="Nimbus Sans"/>
                <a:ea typeface="Nimbus Sans"/>
                <a:cs typeface="Nimbus Sans"/>
              </a:rPr>
              <a:t>ROADS &amp; STREETS 2026</a:t>
            </a:r>
          </a:p>
        </p:txBody>
      </p:sp>
      <p:sp>
        <p:nvSpPr>
          <p:cNvPr id="17" name="Text · STAKEHOLDER"/>
          <p:cNvSpPr txBox="1"/>
          <p:nvPr/>
        </p:nvSpPr>
        <p:spPr>
          <a:xfrm>
            <a:off x="758952" y="1399032"/>
            <a:ext cx="5166360" cy="34747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5A5552"/>
                </a:solidFill>
                <a:latin typeface="Nimbus Sans"/>
              </a:rPr>
              <a:t>STAKEHOLDER</a:t>
            </a:r>
          </a:p>
        </p:txBody>
      </p:sp>
      <p:sp>
        <p:nvSpPr>
          <p:cNvPr id="18" name="Text · “My priority belongs in this plan.”"/>
          <p:cNvSpPr txBox="1"/>
          <p:nvPr/>
        </p:nvSpPr>
        <p:spPr>
          <a:xfrm>
            <a:off x="758952" y="1965960"/>
            <a:ext cx="5029200" cy="1143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>
                <a:solidFill>
                  <a:srgbClr val="1B0D0E"/>
                </a:solidFill>
                <a:latin typeface="Nimbus Sans"/>
              </a:rPr>
              <a:t>“My priority belongs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>
                <a:solidFill>
                  <a:srgbClr val="1B0D0E"/>
                </a:solidFill>
                <a:latin typeface="Nimbus Sans"/>
              </a:rPr>
              <a:t>in this plan.”</a:t>
            </a:r>
          </a:p>
        </p:txBody>
      </p:sp>
      <p:sp>
        <p:nvSpPr>
          <p:cNvPr id="19" name="Panel"/>
          <p:cNvSpPr/>
          <p:nvPr/>
        </p:nvSpPr>
        <p:spPr>
          <a:xfrm>
            <a:off x="768096" y="3557016"/>
            <a:ext cx="1353312" cy="448056"/>
          </a:xfrm>
          <a:prstGeom prst="rect">
            <a:avLst/>
          </a:prstGeom>
          <a:solidFill>
            <a:srgbClr val="E5DD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 · Transit"/>
          <p:cNvSpPr txBox="1"/>
          <p:nvPr/>
        </p:nvSpPr>
        <p:spPr>
          <a:xfrm>
            <a:off x="877824" y="3666744"/>
            <a:ext cx="1133856" cy="2468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B0D0E"/>
                </a:solidFill>
                <a:latin typeface="Nimbus Sans"/>
              </a:rPr>
              <a:t>Transit</a:t>
            </a:r>
          </a:p>
        </p:txBody>
      </p:sp>
      <p:sp>
        <p:nvSpPr>
          <p:cNvPr id="21" name="Panel"/>
          <p:cNvSpPr/>
          <p:nvPr/>
        </p:nvSpPr>
        <p:spPr>
          <a:xfrm>
            <a:off x="2267712" y="3557016"/>
            <a:ext cx="1901952" cy="448056"/>
          </a:xfrm>
          <a:prstGeom prst="rect">
            <a:avLst/>
          </a:prstGeom>
          <a:solidFill>
            <a:srgbClr val="E5DD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 · Interchanges"/>
          <p:cNvSpPr txBox="1"/>
          <p:nvPr/>
        </p:nvSpPr>
        <p:spPr>
          <a:xfrm>
            <a:off x="2377440" y="3666744"/>
            <a:ext cx="1682496" cy="2468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B0D0E"/>
                </a:solidFill>
                <a:latin typeface="Nimbus Sans"/>
              </a:rPr>
              <a:t>Interchanges</a:t>
            </a:r>
          </a:p>
        </p:txBody>
      </p:sp>
      <p:sp>
        <p:nvSpPr>
          <p:cNvPr id="23" name="Panel"/>
          <p:cNvSpPr/>
          <p:nvPr/>
        </p:nvSpPr>
        <p:spPr>
          <a:xfrm>
            <a:off x="4325112" y="3557016"/>
            <a:ext cx="1463040" cy="448056"/>
          </a:xfrm>
          <a:prstGeom prst="rect">
            <a:avLst/>
          </a:prstGeom>
          <a:solidFill>
            <a:srgbClr val="E5DD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 · Bike lanes"/>
          <p:cNvSpPr txBox="1"/>
          <p:nvPr/>
        </p:nvSpPr>
        <p:spPr>
          <a:xfrm>
            <a:off x="4434840" y="3666744"/>
            <a:ext cx="1243584" cy="2468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B0D0E"/>
                </a:solidFill>
                <a:latin typeface="Nimbus Sans"/>
              </a:rPr>
              <a:t>Bike lanes</a:t>
            </a:r>
          </a:p>
        </p:txBody>
      </p:sp>
      <p:sp>
        <p:nvSpPr>
          <p:cNvPr id="25" name="Panel"/>
          <p:cNvSpPr/>
          <p:nvPr/>
        </p:nvSpPr>
        <p:spPr>
          <a:xfrm>
            <a:off x="768096" y="4187952"/>
            <a:ext cx="1353312" cy="448056"/>
          </a:xfrm>
          <a:prstGeom prst="rect">
            <a:avLst/>
          </a:prstGeom>
          <a:solidFill>
            <a:srgbClr val="E5DD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 · Safety"/>
          <p:cNvSpPr txBox="1"/>
          <p:nvPr/>
        </p:nvSpPr>
        <p:spPr>
          <a:xfrm>
            <a:off x="877824" y="4297680"/>
            <a:ext cx="1133856" cy="2468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B0D0E"/>
                </a:solidFill>
                <a:latin typeface="Nimbus Sans"/>
              </a:rPr>
              <a:t>Safety</a:t>
            </a:r>
          </a:p>
        </p:txBody>
      </p:sp>
      <p:sp>
        <p:nvSpPr>
          <p:cNvPr id="27" name="Panel"/>
          <p:cNvSpPr/>
          <p:nvPr/>
        </p:nvSpPr>
        <p:spPr>
          <a:xfrm>
            <a:off x="2267712" y="4187952"/>
            <a:ext cx="3520440" cy="448056"/>
          </a:xfrm>
          <a:prstGeom prst="rect">
            <a:avLst/>
          </a:prstGeom>
          <a:solidFill>
            <a:srgbClr val="E5DD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 · Conservation corridors"/>
          <p:cNvSpPr txBox="1"/>
          <p:nvPr/>
        </p:nvSpPr>
        <p:spPr>
          <a:xfrm>
            <a:off x="2377440" y="4297680"/>
            <a:ext cx="3300984" cy="2468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B0D0E"/>
                </a:solidFill>
                <a:latin typeface="Nimbus Sans"/>
              </a:rPr>
              <a:t>Conservation corridors</a:t>
            </a:r>
          </a:p>
        </p:txBody>
      </p:sp>
      <p:sp>
        <p:nvSpPr>
          <p:cNvPr id="29" name="Text · Champions explain why their component belongs in a regi"/>
          <p:cNvSpPr txBox="1"/>
          <p:nvPr/>
        </p:nvSpPr>
        <p:spPr>
          <a:xfrm>
            <a:off x="777240" y="5102352"/>
            <a:ext cx="5029200" cy="7040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dirty="0">
                <a:solidFill>
                  <a:srgbClr val="5A5552"/>
                </a:solidFill>
                <a:latin typeface="Nimbus Sans"/>
              </a:rPr>
              <a:t>Champions explain why their component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dirty="0">
                <a:solidFill>
                  <a:srgbClr val="5A5552"/>
                </a:solidFill>
                <a:latin typeface="Nimbus Sans"/>
              </a:rPr>
              <a:t>belongs in a regional investment.</a:t>
            </a:r>
          </a:p>
        </p:txBody>
      </p:sp>
      <p:cxnSp>
        <p:nvCxnSpPr>
          <p:cNvPr id="30" name="Rule"/>
          <p:cNvCxnSpPr/>
          <p:nvPr/>
        </p:nvCxnSpPr>
        <p:spPr>
          <a:xfrm>
            <a:off x="6080760" y="1481328"/>
            <a:ext cx="0" cy="4279392"/>
          </a:xfrm>
          <a:prstGeom prst="line">
            <a:avLst/>
          </a:prstGeom>
          <a:ln w="25400">
            <a:solidFill>
              <a:srgbClr val="E5DD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 · INDIVIDUAL VOTER"/>
          <p:cNvSpPr txBox="1"/>
          <p:nvPr/>
        </p:nvSpPr>
        <p:spPr>
          <a:xfrm>
            <a:off x="6601968" y="1399032"/>
            <a:ext cx="4892040" cy="34747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5A5552"/>
                </a:solidFill>
                <a:latin typeface="Nimbus Sans"/>
              </a:rPr>
              <a:t>INDIVIDUAL VOTER</a:t>
            </a:r>
          </a:p>
        </p:txBody>
      </p:sp>
      <p:sp>
        <p:nvSpPr>
          <p:cNvPr id="32" name="Text · “What’s in it for me?”"/>
          <p:cNvSpPr txBox="1"/>
          <p:nvPr/>
        </p:nvSpPr>
        <p:spPr>
          <a:xfrm>
            <a:off x="6601967" y="1938528"/>
            <a:ext cx="5246731" cy="133502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4200" b="1" dirty="0">
                <a:solidFill>
                  <a:srgbClr val="1B0D0E"/>
                </a:solidFill>
                <a:latin typeface="Nimbus Sans"/>
              </a:rPr>
              <a:t>“What’s in it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4200" b="1" dirty="0">
                <a:solidFill>
                  <a:srgbClr val="1B0D0E"/>
                </a:solidFill>
                <a:latin typeface="Nimbus Sans"/>
              </a:rPr>
              <a:t>for me?”</a:t>
            </a:r>
          </a:p>
        </p:txBody>
      </p:sp>
      <p:sp>
        <p:nvSpPr>
          <p:cNvPr id="33" name="Text · My daily travel The cost to me Whether I trust the prom"/>
          <p:cNvSpPr txBox="1"/>
          <p:nvPr/>
        </p:nvSpPr>
        <p:spPr>
          <a:xfrm>
            <a:off x="6601967" y="3790188"/>
            <a:ext cx="5151441" cy="234760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300" b="0" dirty="0">
                <a:solidFill>
                  <a:srgbClr val="1B0D0E"/>
                </a:solidFill>
                <a:latin typeface="Nimbus Sans"/>
              </a:rPr>
              <a:t>My daily travel</a:t>
            </a:r>
            <a:r>
              <a:rPr lang="en-US" sz="2300" b="0" dirty="0">
                <a:solidFill>
                  <a:srgbClr val="1B0D0E"/>
                </a:solidFill>
                <a:latin typeface="Nimbus Sans"/>
              </a:rPr>
              <a:t> experience is…</a:t>
            </a:r>
            <a:endParaRPr sz="2300" b="0" dirty="0">
              <a:solidFill>
                <a:srgbClr val="1B0D0E"/>
              </a:solidFill>
              <a:latin typeface="Nimbus Sans"/>
            </a:endParaRP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300" b="0" dirty="0">
                <a:solidFill>
                  <a:srgbClr val="1B0D0E"/>
                </a:solidFill>
                <a:latin typeface="Nimbus Sans"/>
              </a:rPr>
              <a:t>What is the</a:t>
            </a:r>
            <a:r>
              <a:rPr sz="2300" b="0" dirty="0">
                <a:solidFill>
                  <a:srgbClr val="1B0D0E"/>
                </a:solidFill>
                <a:latin typeface="Nimbus Sans"/>
              </a:rPr>
              <a:t> cost to me</a:t>
            </a:r>
            <a:r>
              <a:rPr lang="en-US" sz="2300" b="0" dirty="0">
                <a:solidFill>
                  <a:srgbClr val="1B0D0E"/>
                </a:solidFill>
                <a:latin typeface="Nimbus Sans"/>
              </a:rPr>
              <a:t>?</a:t>
            </a:r>
            <a:endParaRPr sz="2300" b="0" dirty="0">
              <a:solidFill>
                <a:srgbClr val="1B0D0E"/>
              </a:solidFill>
              <a:latin typeface="Nimbus Sans"/>
            </a:endParaRP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300" b="0" dirty="0">
                <a:solidFill>
                  <a:srgbClr val="1B0D0E"/>
                </a:solidFill>
                <a:latin typeface="Nimbus Sans"/>
              </a:rPr>
              <a:t>Do</a:t>
            </a:r>
            <a:r>
              <a:rPr sz="2300" b="0" dirty="0">
                <a:solidFill>
                  <a:srgbClr val="1B0D0E"/>
                </a:solidFill>
                <a:latin typeface="Nimbus Sans"/>
              </a:rPr>
              <a:t> I trust the promise</a:t>
            </a:r>
            <a:r>
              <a:rPr lang="en-US" sz="2300" b="0" dirty="0">
                <a:solidFill>
                  <a:srgbClr val="1B0D0E"/>
                </a:solidFill>
                <a:latin typeface="Nimbus Sans"/>
              </a:rPr>
              <a:t> or the system?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300" dirty="0">
                <a:solidFill>
                  <a:srgbClr val="1B0D0E"/>
                </a:solidFill>
                <a:latin typeface="Nimbus Sans"/>
              </a:rPr>
              <a:t>Does regionality make sense/is it fair?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300" dirty="0">
                <a:solidFill>
                  <a:srgbClr val="1B0D0E"/>
                </a:solidFill>
                <a:latin typeface="Nimbus Sans"/>
              </a:rPr>
              <a:t>Anti-growth, sprawl or car-dependency…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300" dirty="0">
                <a:solidFill>
                  <a:srgbClr val="1B0D0E"/>
                </a:solidFill>
                <a:latin typeface="Nimbus Sans"/>
              </a:rPr>
              <a:t>If we don’t invest in ourselves, who will?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endParaRPr lang="en-US" sz="2300" dirty="0">
              <a:solidFill>
                <a:srgbClr val="1B0D0E"/>
              </a:solidFill>
              <a:latin typeface="Nimbus Sans"/>
            </a:endParaRP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endParaRPr sz="2300" b="0" dirty="0">
              <a:solidFill>
                <a:srgbClr val="1B0D0E"/>
              </a:solidFill>
              <a:latin typeface="Nimbus Sans"/>
            </a:endParaRPr>
          </a:p>
        </p:txBody>
      </p:sp>
      <p:sp>
        <p:nvSpPr>
          <p:cNvPr id="6" name="Text · Champions explain why their component belongs in a regi">
            <a:extLst>
              <a:ext uri="{FF2B5EF4-FFF2-40B4-BE49-F238E27FC236}">
                <a16:creationId xmlns:a16="http://schemas.microsoft.com/office/drawing/2014/main" id="{42354745-7861-5791-C0B0-3FB8B43301AA}"/>
              </a:ext>
            </a:extLst>
          </p:cNvPr>
          <p:cNvSpPr txBox="1"/>
          <p:nvPr/>
        </p:nvSpPr>
        <p:spPr>
          <a:xfrm>
            <a:off x="6601967" y="3368230"/>
            <a:ext cx="5029200" cy="7040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0" dirty="0">
                <a:solidFill>
                  <a:srgbClr val="5A5552"/>
                </a:solidFill>
                <a:latin typeface="Nimbus Sans"/>
              </a:rPr>
              <a:t>Decision criteria we often heard:</a:t>
            </a:r>
            <a:endParaRPr sz="2000" b="0" dirty="0">
              <a:solidFill>
                <a:srgbClr val="5A5552"/>
              </a:solidFill>
              <a:latin typeface="Nimbus Sans"/>
            </a:endParaRPr>
          </a:p>
        </p:txBody>
      </p:sp>
    </p:spTree>
    <p:extLst>
      <p:ext uri="{BB962C8B-B14F-4D97-AF65-F5344CB8AC3E}">
        <p14:creationId xmlns:p14="http://schemas.microsoft.com/office/powerpoint/2010/main" val="5143528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7F2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77BB7DF-4BF1-4D30-B727-F7A72C49C33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90600"/>
          </a:xfrm>
          <a:prstGeom prst="rect">
            <a:avLst/>
          </a:prstGeom>
          <a:solidFill>
            <a:srgbClr val="1B0D0E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065096-1311-4EF1-AE30-FA1260977260}"/>
              </a:ext>
            </a:extLst>
          </p:cNvPr>
          <p:cNvSpPr>
            <a:spLocks noGrp="1"/>
          </p:cNvSpPr>
          <p:nvPr/>
        </p:nvSpPr>
        <p:spPr>
          <a:xfrm>
            <a:off x="0" y="952500"/>
            <a:ext cx="12192000" cy="38100"/>
          </a:xfrm>
          <a:prstGeom prst="rect">
            <a:avLst/>
          </a:prstGeom>
          <a:solidFill>
            <a:srgbClr val="FF603B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Conference header · WHY POTHOLES LED THE MESSAGE">
            <a:extLst>
              <a:ext uri="{FF2B5EF4-FFF2-40B4-BE49-F238E27FC236}">
                <a16:creationId xmlns:a16="http://schemas.microsoft.com/office/drawing/2014/main" id="{4CD95CA3-26D9-446E-9D53-5E8E0E1AD805}"/>
              </a:ext>
            </a:extLst>
          </p:cNvPr>
          <p:cNvSpPr>
            <a:spLocks noGrp="1"/>
          </p:cNvSpPr>
          <p:nvPr/>
        </p:nvSpPr>
        <p:spPr>
          <a:xfrm>
            <a:off x="609600" y="228600"/>
            <a:ext cx="7955279" cy="5143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buNone/>
              <a:defRPr sz="25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25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WHY POTHOLES LED THE MESSAGE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1E46ECE-55A1-499D-8D32-C3065DA46FEC}"/>
              </a:ext>
            </a:extLst>
          </p:cNvPr>
          <p:cNvSpPr>
            <a:spLocks noGrp="1"/>
          </p:cNvSpPr>
          <p:nvPr/>
        </p:nvSpPr>
        <p:spPr>
          <a:xfrm>
            <a:off x="8572500" y="314325"/>
            <a:ext cx="30099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buNone/>
              <a:defRPr sz="1275">
                <a:solidFill>
                  <a:srgbClr val="78D6E8"/>
                </a:solidFill>
                <a:latin typeface="Nimbus Sans"/>
                <a:ea typeface="Nimbus Sans"/>
                <a:cs typeface="Nimbus Sans"/>
              </a:defRPr>
            </a:pPr>
            <a:r>
              <a:rPr sz="1275">
                <a:solidFill>
                  <a:srgbClr val="78D6E8"/>
                </a:solidFill>
                <a:latin typeface="Nimbus Sans"/>
                <a:ea typeface="Nimbus Sans"/>
                <a:cs typeface="Nimbus Sans"/>
              </a:rPr>
              <a:t>Coronado Ballroom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D83C99B-9566-4CE0-89FB-6114A4D80DCF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26670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3939" lnSpcReduction="10000"/>
          </a:bodyPr>
          <a:lstStyle/>
          <a:p>
            <a:pPr>
              <a:buNone/>
              <a:defRPr sz="825" b="1">
                <a:solidFill>
                  <a:srgbClr val="FF603B"/>
                </a:solidFill>
                <a:latin typeface="Nimbus Sans"/>
                <a:ea typeface="Nimbus Sans"/>
                <a:cs typeface="Nimbus Sans"/>
              </a:defRPr>
            </a:pPr>
            <a:r>
              <a:rPr sz="825" b="1">
                <a:solidFill>
                  <a:srgbClr val="FF603B"/>
                </a:solidFill>
                <a:latin typeface="Nimbus Sans"/>
                <a:ea typeface="Nimbus Sans"/>
                <a:cs typeface="Nimbus Sans"/>
              </a:rPr>
              <a:t>ROADS &amp; STREETS 2026</a:t>
            </a:r>
          </a:p>
        </p:txBody>
      </p:sp>
      <p:graphicFrame>
        <p:nvGraphicFramePr>
          <p:cNvPr id="17" name="Chart 16"/>
          <p:cNvGraphicFramePr>
            <a:graphicFrameLocks noGrp="1"/>
          </p:cNvGraphicFramePr>
          <p:nvPr/>
        </p:nvGraphicFramePr>
        <p:xfrm>
          <a:off x="768096" y="1472184"/>
          <a:ext cx="4352544" cy="3995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Text · 6.7%"/>
          <p:cNvSpPr txBox="1"/>
          <p:nvPr/>
        </p:nvSpPr>
        <p:spPr>
          <a:xfrm>
            <a:off x="1554480" y="2761488"/>
            <a:ext cx="2779776" cy="7863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4800" b="1">
                <a:solidFill>
                  <a:srgbClr val="1B0D0E"/>
                </a:solidFill>
                <a:latin typeface="Nimbus Sans"/>
              </a:rPr>
              <a:t>6.7%</a:t>
            </a:r>
          </a:p>
        </p:txBody>
      </p:sp>
      <p:sp>
        <p:nvSpPr>
          <p:cNvPr id="19" name="Text · of the plan"/>
          <p:cNvSpPr txBox="1"/>
          <p:nvPr/>
        </p:nvSpPr>
        <p:spPr>
          <a:xfrm>
            <a:off x="1554480" y="3639312"/>
            <a:ext cx="2779776" cy="3383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5A5552"/>
                </a:solidFill>
                <a:latin typeface="Nimbus Sans"/>
              </a:rPr>
              <a:t>of the plan</a:t>
            </a:r>
          </a:p>
        </p:txBody>
      </p:sp>
      <p:sp>
        <p:nvSpPr>
          <p:cNvPr id="20" name="Text · $177.6 million"/>
          <p:cNvSpPr txBox="1"/>
          <p:nvPr/>
        </p:nvSpPr>
        <p:spPr>
          <a:xfrm>
            <a:off x="5504688" y="1655064"/>
            <a:ext cx="5907024" cy="6126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>
                <a:solidFill>
                  <a:srgbClr val="1B0D0E"/>
                </a:solidFill>
                <a:latin typeface="Nimbus Sans"/>
              </a:rPr>
              <a:t>$177.6 million</a:t>
            </a:r>
          </a:p>
        </p:txBody>
      </p:sp>
      <p:sp>
        <p:nvSpPr>
          <p:cNvPr id="21" name="Text · for pavement rehabilitation"/>
          <p:cNvSpPr txBox="1"/>
          <p:nvPr/>
        </p:nvSpPr>
        <p:spPr>
          <a:xfrm>
            <a:off x="5504688" y="2368296"/>
            <a:ext cx="5907024" cy="4297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300" b="0">
                <a:solidFill>
                  <a:srgbClr val="1B0D0E"/>
                </a:solidFill>
                <a:latin typeface="Nimbus Sans"/>
              </a:rPr>
              <a:t>for pavement rehabilitation</a:t>
            </a:r>
          </a:p>
        </p:txBody>
      </p:sp>
      <p:cxnSp>
        <p:nvCxnSpPr>
          <p:cNvPr id="22" name="Rule"/>
          <p:cNvCxnSpPr/>
          <p:nvPr/>
        </p:nvCxnSpPr>
        <p:spPr>
          <a:xfrm>
            <a:off x="5513832" y="2999232"/>
            <a:ext cx="5870448" cy="0"/>
          </a:xfrm>
          <a:prstGeom prst="line">
            <a:avLst/>
          </a:prstGeom>
          <a:ln w="17780">
            <a:solidFill>
              <a:srgbClr val="E5DD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 · The objection"/>
          <p:cNvSpPr txBox="1"/>
          <p:nvPr/>
        </p:nvSpPr>
        <p:spPr>
          <a:xfrm>
            <a:off x="5504688" y="3291840"/>
            <a:ext cx="5870448" cy="356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solidFill>
                  <a:srgbClr val="5A5552"/>
                </a:solidFill>
                <a:latin typeface="Nimbus Sans"/>
              </a:rPr>
              <a:t>Controversial, but understood:</a:t>
            </a:r>
            <a:endParaRPr sz="1800" b="1" dirty="0">
              <a:solidFill>
                <a:srgbClr val="5A5552"/>
              </a:solidFill>
              <a:latin typeface="Nimbus Sans"/>
            </a:endParaRPr>
          </a:p>
        </p:txBody>
      </p:sp>
      <p:sp>
        <p:nvSpPr>
          <p:cNvPr id="24" name="Text · Why lead with a small part of the program?"/>
          <p:cNvSpPr txBox="1"/>
          <p:nvPr/>
        </p:nvSpPr>
        <p:spPr>
          <a:xfrm>
            <a:off x="5504688" y="3776472"/>
            <a:ext cx="5870448" cy="9418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700" b="0" dirty="0">
                <a:solidFill>
                  <a:srgbClr val="1B0D0E"/>
                </a:solidFill>
                <a:latin typeface="Nimbus Sans"/>
              </a:rPr>
              <a:t>Potholes vs. Pavement Rehabilitation</a:t>
            </a:r>
          </a:p>
        </p:txBody>
      </p:sp>
      <p:sp>
        <p:nvSpPr>
          <p:cNvPr id="25" name="Conference takeaway band"/>
          <p:cNvSpPr/>
          <p:nvPr/>
        </p:nvSpPr>
        <p:spPr>
          <a:xfrm>
            <a:off x="685800" y="5504688"/>
            <a:ext cx="10817352" cy="530352"/>
          </a:xfrm>
          <a:prstGeom prst="rect">
            <a:avLst/>
          </a:prstGeom>
          <a:solidFill>
            <a:srgbClr val="1B0D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 · Cristie’s answer: it was a concern voters shared across"/>
          <p:cNvSpPr txBox="1"/>
          <p:nvPr/>
        </p:nvSpPr>
        <p:spPr>
          <a:xfrm>
            <a:off x="914400" y="5623559"/>
            <a:ext cx="10332720" cy="320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solidFill>
                  <a:srgbClr val="FFFFFF"/>
                </a:solidFill>
                <a:latin typeface="Nimbus Sans"/>
              </a:rPr>
              <a:t>Why lead with such a small slice?  I</a:t>
            </a:r>
            <a:r>
              <a:rPr sz="1800" b="1" dirty="0">
                <a:solidFill>
                  <a:srgbClr val="FFFFFF"/>
                </a:solidFill>
                <a:latin typeface="Nimbus Sans"/>
              </a:rPr>
              <a:t>t was a </a:t>
            </a:r>
            <a:r>
              <a:rPr lang="en-US" sz="1800" b="1" dirty="0">
                <a:solidFill>
                  <a:srgbClr val="FFFFFF"/>
                </a:solidFill>
                <a:latin typeface="Nimbus Sans"/>
              </a:rPr>
              <a:t>rapid fix to a universal </a:t>
            </a:r>
            <a:r>
              <a:rPr sz="1800" b="1" dirty="0">
                <a:solidFill>
                  <a:srgbClr val="FFFFFF"/>
                </a:solidFill>
                <a:latin typeface="Nimbus Sans"/>
              </a:rPr>
              <a:t>concern voters shared across the county</a:t>
            </a:r>
            <a:r>
              <a:rPr lang="en-US" b="1" dirty="0">
                <a:solidFill>
                  <a:srgbClr val="FFFFFF"/>
                </a:solidFill>
                <a:latin typeface="Nimbus Sans"/>
              </a:rPr>
              <a:t>.</a:t>
            </a:r>
            <a:endParaRPr sz="1800" b="1" dirty="0">
              <a:solidFill>
                <a:srgbClr val="FFFFFF"/>
              </a:solidFill>
              <a:latin typeface="Nimbus Sans"/>
            </a:endParaRPr>
          </a:p>
        </p:txBody>
      </p:sp>
    </p:spTree>
    <p:extLst>
      <p:ext uri="{BB962C8B-B14F-4D97-AF65-F5344CB8AC3E}">
        <p14:creationId xmlns:p14="http://schemas.microsoft.com/office/powerpoint/2010/main" val="5143528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7F2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77BB7DF-4BF1-4D30-B727-F7A72C49C33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90600"/>
          </a:xfrm>
          <a:prstGeom prst="rect">
            <a:avLst/>
          </a:prstGeom>
          <a:solidFill>
            <a:srgbClr val="1B0D0E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065096-1311-4EF1-AE30-FA1260977260}"/>
              </a:ext>
            </a:extLst>
          </p:cNvPr>
          <p:cNvSpPr>
            <a:spLocks noGrp="1"/>
          </p:cNvSpPr>
          <p:nvPr/>
        </p:nvSpPr>
        <p:spPr>
          <a:xfrm>
            <a:off x="0" y="952500"/>
            <a:ext cx="12192000" cy="38100"/>
          </a:xfrm>
          <a:prstGeom prst="rect">
            <a:avLst/>
          </a:prstGeom>
          <a:solidFill>
            <a:srgbClr val="FF603B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Conference header · VOTING BEGAN BEFORE ELECTION DAY">
            <a:extLst>
              <a:ext uri="{FF2B5EF4-FFF2-40B4-BE49-F238E27FC236}">
                <a16:creationId xmlns:a16="http://schemas.microsoft.com/office/drawing/2014/main" id="{4CD95CA3-26D9-446E-9D53-5E8E0E1AD805}"/>
              </a:ext>
            </a:extLst>
          </p:cNvPr>
          <p:cNvSpPr>
            <a:spLocks noGrp="1"/>
          </p:cNvSpPr>
          <p:nvPr/>
        </p:nvSpPr>
        <p:spPr>
          <a:xfrm>
            <a:off x="609600" y="228600"/>
            <a:ext cx="7955279" cy="5143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buNone/>
              <a:defRPr sz="25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25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VOTING BEGAN BEFORE ELECTION DAY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1E46ECE-55A1-499D-8D32-C3065DA46FEC}"/>
              </a:ext>
            </a:extLst>
          </p:cNvPr>
          <p:cNvSpPr>
            <a:spLocks noGrp="1"/>
          </p:cNvSpPr>
          <p:nvPr/>
        </p:nvSpPr>
        <p:spPr>
          <a:xfrm>
            <a:off x="8572500" y="314325"/>
            <a:ext cx="30099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buNone/>
              <a:defRPr sz="1275">
                <a:solidFill>
                  <a:srgbClr val="78D6E8"/>
                </a:solidFill>
                <a:latin typeface="Nimbus Sans"/>
                <a:ea typeface="Nimbus Sans"/>
                <a:cs typeface="Nimbus Sans"/>
              </a:defRPr>
            </a:pPr>
            <a:r>
              <a:rPr sz="1275">
                <a:solidFill>
                  <a:srgbClr val="78D6E8"/>
                </a:solidFill>
                <a:latin typeface="Nimbus Sans"/>
                <a:ea typeface="Nimbus Sans"/>
                <a:cs typeface="Nimbus Sans"/>
              </a:rPr>
              <a:t>Coronado Ballroom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D83C99B-9566-4CE0-89FB-6114A4D80DCF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26670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3939" lnSpcReduction="10000"/>
          </a:bodyPr>
          <a:lstStyle/>
          <a:p>
            <a:pPr>
              <a:buNone/>
              <a:defRPr sz="825" b="1">
                <a:solidFill>
                  <a:srgbClr val="FF603B"/>
                </a:solidFill>
                <a:latin typeface="Nimbus Sans"/>
                <a:ea typeface="Nimbus Sans"/>
                <a:cs typeface="Nimbus Sans"/>
              </a:defRPr>
            </a:pPr>
            <a:r>
              <a:rPr sz="825" b="1">
                <a:solidFill>
                  <a:srgbClr val="FF603B"/>
                </a:solidFill>
                <a:latin typeface="Nimbus Sans"/>
                <a:ea typeface="Nimbus Sans"/>
                <a:cs typeface="Nimbus Sans"/>
              </a:rPr>
              <a:t>ROADS &amp; STREETS 2026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E89CA7F-F6A6-4C74-B913-44CBEB47F8BB}"/>
              </a:ext>
            </a:extLst>
          </p:cNvPr>
          <p:cNvSpPr>
            <a:spLocks noGrp="1"/>
          </p:cNvSpPr>
          <p:nvPr/>
        </p:nvSpPr>
        <p:spPr>
          <a:xfrm>
            <a:off x="11049000" y="6486525"/>
            <a:ext cx="52387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3939" lnSpcReduction="10000"/>
          </a:bodyPr>
          <a:lstStyle/>
          <a:p>
            <a:pPr>
              <a:buNone/>
              <a:defRPr sz="825" b="1">
                <a:solidFill>
                  <a:srgbClr val="5A5552"/>
                </a:solidFill>
                <a:latin typeface="Nimbus Sans"/>
                <a:ea typeface="Nimbus Sans"/>
                <a:cs typeface="Nimbus Sans"/>
              </a:defRPr>
            </a:pPr>
            <a:r>
              <a:rPr sz="825" b="1">
                <a:solidFill>
                  <a:srgbClr val="5A5552"/>
                </a:solidFill>
                <a:latin typeface="Nimbus Sans"/>
                <a:ea typeface="Nimbus Sans"/>
                <a:cs typeface="Nimbus Sans"/>
              </a:rPr>
              <a:t>15</a:t>
            </a:r>
          </a:p>
        </p:txBody>
      </p:sp>
      <p:sp>
        <p:nvSpPr>
          <p:cNvPr id="17" name="Text · All-mail election · March 10, 2026"/>
          <p:cNvSpPr txBox="1"/>
          <p:nvPr/>
        </p:nvSpPr>
        <p:spPr>
          <a:xfrm>
            <a:off x="768096" y="1380744"/>
            <a:ext cx="10652760" cy="49377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B0D0E"/>
                </a:solidFill>
                <a:latin typeface="Nimbus Sans"/>
              </a:rPr>
              <a:t>All-mail election · March 10, 2026</a:t>
            </a:r>
          </a:p>
        </p:txBody>
      </p:sp>
      <p:cxnSp>
        <p:nvCxnSpPr>
          <p:cNvPr id="18" name="Rule"/>
          <p:cNvCxnSpPr/>
          <p:nvPr/>
        </p:nvCxnSpPr>
        <p:spPr>
          <a:xfrm>
            <a:off x="1115568" y="2916936"/>
            <a:ext cx="9930384" cy="0"/>
          </a:xfrm>
          <a:prstGeom prst="line">
            <a:avLst/>
          </a:prstGeom>
          <a:ln w="31750">
            <a:solidFill>
              <a:srgbClr val="1B0D0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ection milestone"/>
          <p:cNvSpPr/>
          <p:nvPr/>
        </p:nvSpPr>
        <p:spPr>
          <a:xfrm>
            <a:off x="1042415" y="2834640"/>
            <a:ext cx="164592" cy="164592"/>
          </a:xfrm>
          <a:prstGeom prst="ellipse">
            <a:avLst/>
          </a:prstGeom>
          <a:solidFill>
            <a:srgbClr val="78D6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 · FEB 11"/>
          <p:cNvSpPr txBox="1"/>
          <p:nvPr/>
        </p:nvSpPr>
        <p:spPr>
          <a:xfrm>
            <a:off x="813815" y="2194560"/>
            <a:ext cx="3108960" cy="4846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>
                <a:solidFill>
                  <a:srgbClr val="1B0D0E"/>
                </a:solidFill>
                <a:latin typeface="Nimbus Sans"/>
              </a:rPr>
              <a:t>FEB 11</a:t>
            </a:r>
          </a:p>
        </p:txBody>
      </p:sp>
      <p:sp>
        <p:nvSpPr>
          <p:cNvPr id="21" name="Text · Ballots mailed"/>
          <p:cNvSpPr txBox="1"/>
          <p:nvPr/>
        </p:nvSpPr>
        <p:spPr>
          <a:xfrm>
            <a:off x="813815" y="3291840"/>
            <a:ext cx="310896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1B0D0E"/>
                </a:solidFill>
                <a:latin typeface="Nimbus Sans"/>
              </a:rPr>
              <a:t>Ballots mailed</a:t>
            </a:r>
          </a:p>
        </p:txBody>
      </p:sp>
      <p:sp>
        <p:nvSpPr>
          <p:cNvPr id="22" name="Text · Decisions begin before Election Day."/>
          <p:cNvSpPr txBox="1"/>
          <p:nvPr/>
        </p:nvSpPr>
        <p:spPr>
          <a:xfrm>
            <a:off x="813815" y="3922776"/>
            <a:ext cx="3108960" cy="914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5A5552"/>
                </a:solidFill>
                <a:latin typeface="Nimbus Sans"/>
              </a:rPr>
              <a:t>Decisions begin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5A5552"/>
                </a:solidFill>
                <a:latin typeface="Nimbus Sans"/>
              </a:rPr>
              <a:t>before Election Day.</a:t>
            </a:r>
          </a:p>
        </p:txBody>
      </p:sp>
      <p:sp>
        <p:nvSpPr>
          <p:cNvPr id="23" name="Election milestone"/>
          <p:cNvSpPr/>
          <p:nvPr/>
        </p:nvSpPr>
        <p:spPr>
          <a:xfrm>
            <a:off x="4764024" y="2834640"/>
            <a:ext cx="164592" cy="164592"/>
          </a:xfrm>
          <a:prstGeom prst="ellipse">
            <a:avLst/>
          </a:prstGeom>
          <a:solidFill>
            <a:srgbClr val="FF60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 · MAR 3"/>
          <p:cNvSpPr txBox="1"/>
          <p:nvPr/>
        </p:nvSpPr>
        <p:spPr>
          <a:xfrm>
            <a:off x="4535424" y="2194560"/>
            <a:ext cx="3108960" cy="4846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>
                <a:solidFill>
                  <a:srgbClr val="1B0D0E"/>
                </a:solidFill>
                <a:latin typeface="Nimbus Sans"/>
              </a:rPr>
              <a:t>MAR 3</a:t>
            </a:r>
          </a:p>
        </p:txBody>
      </p:sp>
      <p:sp>
        <p:nvSpPr>
          <p:cNvPr id="25" name="Text · Mail-back guidance"/>
          <p:cNvSpPr txBox="1"/>
          <p:nvPr/>
        </p:nvSpPr>
        <p:spPr>
          <a:xfrm>
            <a:off x="4535424" y="3291840"/>
            <a:ext cx="310896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1B0D0E"/>
                </a:solidFill>
                <a:latin typeface="Nimbus Sans"/>
              </a:rPr>
              <a:t>Mail-back guidance</a:t>
            </a:r>
          </a:p>
        </p:txBody>
      </p:sp>
      <p:sp>
        <p:nvSpPr>
          <p:cNvPr id="26" name="Text · Recommended date to put ballots in the mail."/>
          <p:cNvSpPr txBox="1"/>
          <p:nvPr/>
        </p:nvSpPr>
        <p:spPr>
          <a:xfrm>
            <a:off x="4535424" y="3922776"/>
            <a:ext cx="3108960" cy="914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 dirty="0">
                <a:solidFill>
                  <a:srgbClr val="5A5552"/>
                </a:solidFill>
                <a:latin typeface="Nimbus Sans"/>
              </a:rPr>
              <a:t>Recommended </a:t>
            </a:r>
            <a:r>
              <a:rPr lang="en-US" sz="2100" b="0" dirty="0">
                <a:solidFill>
                  <a:srgbClr val="5A5552"/>
                </a:solidFill>
                <a:latin typeface="Nimbus Sans"/>
              </a:rPr>
              <a:t>latest </a:t>
            </a:r>
            <a:r>
              <a:rPr sz="2100" b="0" dirty="0">
                <a:solidFill>
                  <a:srgbClr val="5A5552"/>
                </a:solidFill>
                <a:latin typeface="Nimbus Sans"/>
              </a:rPr>
              <a:t>date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 dirty="0">
                <a:solidFill>
                  <a:srgbClr val="5A5552"/>
                </a:solidFill>
                <a:latin typeface="Nimbus Sans"/>
              </a:rPr>
              <a:t>to put ballots in the mail.</a:t>
            </a:r>
          </a:p>
        </p:txBody>
      </p:sp>
      <p:sp>
        <p:nvSpPr>
          <p:cNvPr id="27" name="Election milestone"/>
          <p:cNvSpPr/>
          <p:nvPr/>
        </p:nvSpPr>
        <p:spPr>
          <a:xfrm>
            <a:off x="8476488" y="2834640"/>
            <a:ext cx="164592" cy="164592"/>
          </a:xfrm>
          <a:prstGeom prst="ellipse">
            <a:avLst/>
          </a:prstGeom>
          <a:solidFill>
            <a:srgbClr val="1B0D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 · MAR 10"/>
          <p:cNvSpPr txBox="1"/>
          <p:nvPr/>
        </p:nvSpPr>
        <p:spPr>
          <a:xfrm>
            <a:off x="8247888" y="2194560"/>
            <a:ext cx="3108960" cy="4846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>
                <a:solidFill>
                  <a:srgbClr val="1B0D0E"/>
                </a:solidFill>
                <a:latin typeface="Nimbus Sans"/>
              </a:rPr>
              <a:t>MAR 10</a:t>
            </a:r>
          </a:p>
        </p:txBody>
      </p:sp>
      <p:sp>
        <p:nvSpPr>
          <p:cNvPr id="29" name="Text · Election Day"/>
          <p:cNvSpPr txBox="1"/>
          <p:nvPr/>
        </p:nvSpPr>
        <p:spPr>
          <a:xfrm>
            <a:off x="8247888" y="3291840"/>
            <a:ext cx="310896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1B0D0E"/>
                </a:solidFill>
                <a:latin typeface="Nimbus Sans"/>
              </a:rPr>
              <a:t>Election Day</a:t>
            </a:r>
          </a:p>
        </p:txBody>
      </p:sp>
      <p:sp>
        <p:nvSpPr>
          <p:cNvPr id="30" name="Text · Ballots due by 7 p.m."/>
          <p:cNvSpPr txBox="1"/>
          <p:nvPr/>
        </p:nvSpPr>
        <p:spPr>
          <a:xfrm>
            <a:off x="8247888" y="3922776"/>
            <a:ext cx="3108960" cy="914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5A5552"/>
                </a:solidFill>
                <a:latin typeface="Nimbus Sans"/>
              </a:rPr>
              <a:t>Ballots due</a:t>
            </a:r>
          </a:p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5A5552"/>
                </a:solidFill>
                <a:latin typeface="Nimbus Sans"/>
              </a:rPr>
              <a:t>by 7 p.m.</a:t>
            </a:r>
          </a:p>
        </p:txBody>
      </p:sp>
      <p:sp>
        <p:nvSpPr>
          <p:cNvPr id="31" name="Conference takeaway band"/>
          <p:cNvSpPr/>
          <p:nvPr/>
        </p:nvSpPr>
        <p:spPr>
          <a:xfrm>
            <a:off x="685800" y="5486400"/>
            <a:ext cx="10817352" cy="530352"/>
          </a:xfrm>
          <a:prstGeom prst="rect">
            <a:avLst/>
          </a:prstGeom>
          <a:solidFill>
            <a:srgbClr val="1B0D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 · Public support still had to become a completed, returne"/>
          <p:cNvSpPr txBox="1"/>
          <p:nvPr/>
        </p:nvSpPr>
        <p:spPr>
          <a:xfrm>
            <a:off x="914400" y="5605272"/>
            <a:ext cx="10332720" cy="320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endParaRPr sz="1800" b="1" dirty="0">
              <a:solidFill>
                <a:srgbClr val="FFFFFF"/>
              </a:solidFill>
              <a:latin typeface="Nimbus Sans"/>
            </a:endParaRPr>
          </a:p>
        </p:txBody>
      </p:sp>
    </p:spTree>
    <p:extLst>
      <p:ext uri="{BB962C8B-B14F-4D97-AF65-F5344CB8AC3E}">
        <p14:creationId xmlns:p14="http://schemas.microsoft.com/office/powerpoint/2010/main" val="5143528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CEE9C26-D8CD-406C-8F7E-70E5BC9DE0B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415FD6-1B83-4741-9E49-70D666054708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1085850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buNone/>
              <a:defRPr sz="28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28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THANK YOU TO OUR SPONSORS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F284F3-56CA-44AE-98A4-02C52874F086}"/>
              </a:ext>
            </a:extLst>
          </p:cNvPr>
          <p:cNvSpPr>
            <a:spLocks noGrp="1"/>
          </p:cNvSpPr>
          <p:nvPr/>
        </p:nvSpPr>
        <p:spPr>
          <a:xfrm>
            <a:off x="1714500" y="1000125"/>
            <a:ext cx="8763000" cy="333375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buNone/>
              <a:defRPr sz="1500">
                <a:solidFill>
                  <a:srgbClr val="78D6E8"/>
                </a:solidFill>
                <a:latin typeface="Nimbus Sans"/>
                <a:ea typeface="Nimbus Sans"/>
                <a:cs typeface="Nimbus Sans"/>
              </a:defRPr>
            </a:pPr>
            <a:r>
              <a:rPr sz="1500">
                <a:solidFill>
                  <a:srgbClr val="78D6E8"/>
                </a:solidFill>
                <a:latin typeface="Nimbus Sans"/>
                <a:ea typeface="Nimbus Sans"/>
                <a:cs typeface="Nimbus Sans"/>
              </a:rPr>
              <a:t>Your support helps bring Roads &amp; Streets 2026 to life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9485793-B3C3-497B-873B-4C501B927384}"/>
              </a:ext>
            </a:extLst>
          </p:cNvPr>
          <p:cNvSpPr>
            <a:spLocks noGrp="1"/>
          </p:cNvSpPr>
          <p:nvPr/>
        </p:nvSpPr>
        <p:spPr>
          <a:xfrm>
            <a:off x="571500" y="1562100"/>
            <a:ext cx="11049000" cy="4038600"/>
          </a:xfrm>
          <a:prstGeom prst="roundRect">
            <a:avLst>
              <a:gd name="adj" fmla="val 1887"/>
            </a:avLst>
          </a:prstGeom>
          <a:solidFill>
            <a:srgbClr val="FFFFFF"/>
          </a:solidFill>
          <a:ln w="0">
            <a:solidFill>
              <a:srgbClr val="FFFFFF"/>
            </a:solidFill>
          </a:ln>
        </p:spPr>
        <p:txBody>
          <a:bodyPr/>
          <a:lstStyle/>
          <a:p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336243" y="1838325"/>
            <a:ext cx="9519514" cy="348615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592F3F9-F9E7-46C5-B6B8-5EF52BC9C94A}"/>
              </a:ext>
            </a:extLst>
          </p:cNvPr>
          <p:cNvSpPr>
            <a:spLocks noGrp="1"/>
          </p:cNvSpPr>
          <p:nvPr/>
        </p:nvSpPr>
        <p:spPr>
          <a:xfrm>
            <a:off x="1714500" y="6000750"/>
            <a:ext cx="87630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buNone/>
              <a:defRPr sz="1425">
                <a:solidFill>
                  <a:srgbClr val="FF603B"/>
                </a:solidFill>
                <a:latin typeface="Nimbus Sans"/>
                <a:ea typeface="Nimbus Sans"/>
                <a:cs typeface="Nimbus Sans"/>
              </a:defRPr>
            </a:pPr>
            <a:r>
              <a:rPr sz="1425">
                <a:solidFill>
                  <a:srgbClr val="FF603B"/>
                </a:solidFill>
                <a:latin typeface="Nimbus Sans"/>
                <a:ea typeface="Nimbus Sans"/>
                <a:cs typeface="Nimbus Sans"/>
              </a:rPr>
              <a:t>Arizona’s Roads, Our Nation’s Journey</a:t>
            </a:r>
          </a:p>
        </p:txBody>
      </p:sp>
    </p:spTree>
    <p:extLst>
      <p:ext uri="{BB962C8B-B14F-4D97-AF65-F5344CB8AC3E}">
        <p14:creationId xmlns:p14="http://schemas.microsoft.com/office/powerpoint/2010/main" val="1085763958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3903B7FDCE80408F95C07C4205CF7C" ma:contentTypeVersion="19" ma:contentTypeDescription="Create a new document." ma:contentTypeScope="" ma:versionID="080cda66771543b2e7af737ea67eb4dc">
  <xsd:schema xmlns:xsd="http://www.w3.org/2001/XMLSchema" xmlns:xs="http://www.w3.org/2001/XMLSchema" xmlns:p="http://schemas.microsoft.com/office/2006/metadata/properties" xmlns:ns2="976b62e9-8efa-47b5-8687-889f2599ddb6" xmlns:ns3="551704f2-d3a5-48ed-84b6-326ab11a842d" targetNamespace="http://schemas.microsoft.com/office/2006/metadata/properties" ma:root="true" ma:fieldsID="aacd1a54ff8a618011bfa62c1409ef1c" ns2:_="" ns3:_="">
    <xsd:import namespace="976b62e9-8efa-47b5-8687-889f2599ddb6"/>
    <xsd:import namespace="551704f2-d3a5-48ed-84b6-326ab11a842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6b62e9-8efa-47b5-8687-889f2599ddb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310c2c1a-9d6e-41fd-ac38-bbff91567af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1704f2-d3a5-48ed-84b6-326ab11a842d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5ea393f-b269-4047-9dbe-155c65710657}" ma:internalName="TaxCatchAll" ma:showField="CatchAllData" ma:web="551704f2-d3a5-48ed-84b6-326ab11a842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51704f2-d3a5-48ed-84b6-326ab11a842d" xsi:nil="true"/>
    <lcf76f155ced4ddcb4097134ff3c332f xmlns="976b62e9-8efa-47b5-8687-889f2599ddb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4D2291C-0C8C-43F1-A97B-F0F3694F6090}"/>
</file>

<file path=customXml/itemProps2.xml><?xml version="1.0" encoding="utf-8"?>
<ds:datastoreItem xmlns:ds="http://schemas.openxmlformats.org/officeDocument/2006/customXml" ds:itemID="{7BCCDBAC-6A98-4976-9182-9053840F08F4}"/>
</file>

<file path=customXml/itemProps3.xml><?xml version="1.0" encoding="utf-8"?>
<ds:datastoreItem xmlns:ds="http://schemas.openxmlformats.org/officeDocument/2006/customXml" ds:itemID="{F8C14299-DA9B-4217-9946-46EEA021DE9F}"/>
</file>

<file path=docProps/app.xml><?xml version="1.0" encoding="utf-8"?>
<Properties xmlns="http://schemas.openxmlformats.org/officeDocument/2006/extended-properties" xmlns:vt="http://schemas.openxmlformats.org/officeDocument/2006/docPropsVTypes">
  <TotalTime>375</TotalTime>
  <Words>1286</Words>
  <Application>Microsoft Office PowerPoint</Application>
  <DocSecurity>0</DocSecurity>
  <PresentationFormat>Widescreen</PresentationFormat>
  <Paragraphs>299</Paragraphs>
  <Slides>25</Slides>
  <Notes>25</Notes>
  <HiddenSlides>5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Bebas Neue</vt:lpstr>
      <vt:lpstr>Calibri</vt:lpstr>
      <vt:lpstr>Montserrat</vt:lpstr>
      <vt:lpstr>Nimbus Sans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Light: What RTA Next Teaches Us About Winning at the Ballot Box</dc:title>
  <dc:subject>Roads &amp; Streets 2026 · Lessons from the RTA Next campaign</dc:subject>
  <dc:creator>Chris Bridges;Alejandro Angel;Cristie Street</dc:creator>
  <cp:keywords>SALC, RTA Next, Roads &amp; Streets 2026, Connect Pima</cp:keywords>
  <dc:description>Built from the mandatory conference template with editable native text, diagrams, and a native chart. See slide notes for sources and moderation cues.</dc:description>
  <cp:lastModifiedBy>Alejandro Angel</cp:lastModifiedBy>
  <cp:revision>21</cp:revision>
  <dcterms:created xsi:type="dcterms:W3CDTF">2026-09-11T17:24:42Z</dcterms:created>
  <dcterms:modified xsi:type="dcterms:W3CDTF">2026-09-18T22:38:56Z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0x010100843903B7FDCE80408F95C07C4205CF7C</vt:lpwstr>
  </property>
  <property fmtid="{D5CDD505-2E9C-101B-9397-08002B2CF9AE}" pid="3" name="MediaServiceImageTags">
    <vt:lpwstr/>
  </property>
</Properties>
</file>