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67" r:id="rId6"/>
    <p:sldId id="2147471104" r:id="rId7"/>
    <p:sldId id="277" r:id="rId8"/>
    <p:sldId id="280" r:id="rId9"/>
    <p:sldId id="416" r:id="rId10"/>
    <p:sldId id="2147471103" r:id="rId11"/>
  </p:sldIdLst>
  <p:sldSz cx="12192000" cy="6858000"/>
  <p:notesSz cx="9296400" cy="7010400"/>
  <p:embeddedFontLst>
    <p:embeddedFont>
      <p:font typeface="Bebas Neue" panose="020B0606020202050201" pitchFamily="34" charset="0"/>
      <p:regular r:id="rId14"/>
    </p:embeddedFon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Montserrat Black" panose="00000A00000000000000" pitchFamily="2" charset="0"/>
      <p:bold r:id="rId19"/>
      <p:italic r:id="rId20"/>
      <p:boldItalic r:id="rId21"/>
    </p:embeddedFont>
    <p:embeddedFont>
      <p:font typeface="Montserrat ExtraBold" panose="00000900000000000000" pitchFamily="2" charset="0"/>
      <p:bold r:id="rId22"/>
      <p:italic r:id="rId23"/>
      <p:boldItalic r:id="rId24"/>
    </p:embeddedFont>
    <p:embeddedFont>
      <p:font typeface="Play" panose="020B0604020202020204" charset="0"/>
      <p:regular r:id="rId25"/>
      <p:bold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6" roundtripDataSignature="AMtx7mhYctsUlIWTdOYiaOML9KoOQqMi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CF4F"/>
    <a:srgbClr val="435493"/>
    <a:srgbClr val="80C457"/>
    <a:srgbClr val="455CAA"/>
    <a:srgbClr val="006D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2BBEA7-F6A5-4AB4-B658-B91451ECC7C8}" v="11" dt="2025-12-19T17:49:37.7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5" autoAdjust="0"/>
    <p:restoredTop sz="94729" autoAdjust="0"/>
  </p:normalViewPr>
  <p:slideViewPr>
    <p:cSldViewPr snapToGrid="0">
      <p:cViewPr varScale="1">
        <p:scale>
          <a:sx n="105" d="100"/>
          <a:sy n="105" d="100"/>
        </p:scale>
        <p:origin x="5796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customXml" Target="../customXml/item3.xml"/><Relationship Id="rId21" Type="http://schemas.openxmlformats.org/officeDocument/2006/relationships/font" Target="fonts/font8.fntdata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6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1.fntdata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57" Type="http://schemas.openxmlformats.org/officeDocument/2006/relationships/presProps" Target="presProps.xml"/><Relationship Id="rId61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56" Type="http://customschemas.google.com/relationships/presentationmetadata" Target="metadata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istie Street" userId="0dc197f4-4e16-4e13-a195-79b261ec6225" providerId="ADAL" clId="{975715C1-080B-4FE8-9BD0-7F4F3B3F5EE4}"/>
    <pc:docChg chg="undo custSel addSld delSld modSld">
      <pc:chgData name="Cristie Street" userId="0dc197f4-4e16-4e13-a195-79b261ec6225" providerId="ADAL" clId="{975715C1-080B-4FE8-9BD0-7F4F3B3F5EE4}" dt="2025-12-19T17:49:37.794" v="681"/>
      <pc:docMkLst>
        <pc:docMk/>
      </pc:docMkLst>
      <pc:sldChg chg="modSp mod">
        <pc:chgData name="Cristie Street" userId="0dc197f4-4e16-4e13-a195-79b261ec6225" providerId="ADAL" clId="{975715C1-080B-4FE8-9BD0-7F4F3B3F5EE4}" dt="2025-12-18T22:03:34.206" v="677" actId="207"/>
        <pc:sldMkLst>
          <pc:docMk/>
          <pc:sldMk cId="0" sldId="256"/>
        </pc:sldMkLst>
        <pc:spChg chg="mod">
          <ac:chgData name="Cristie Street" userId="0dc197f4-4e16-4e13-a195-79b261ec6225" providerId="ADAL" clId="{975715C1-080B-4FE8-9BD0-7F4F3B3F5EE4}" dt="2025-12-18T22:03:34.206" v="677" actId="207"/>
          <ac:spMkLst>
            <pc:docMk/>
            <pc:sldMk cId="0" sldId="256"/>
            <ac:spMk id="92" creationId="{00000000-0000-0000-0000-000000000000}"/>
          </ac:spMkLst>
        </pc:spChg>
      </pc:sldChg>
      <pc:sldChg chg="del">
        <pc:chgData name="Cristie Street" userId="0dc197f4-4e16-4e13-a195-79b261ec6225" providerId="ADAL" clId="{975715C1-080B-4FE8-9BD0-7F4F3B3F5EE4}" dt="2025-12-18T21:29:52.821" v="0" actId="47"/>
        <pc:sldMkLst>
          <pc:docMk/>
          <pc:sldMk cId="0" sldId="261"/>
        </pc:sldMkLst>
      </pc:sldChg>
      <pc:sldChg chg="del">
        <pc:chgData name="Cristie Street" userId="0dc197f4-4e16-4e13-a195-79b261ec6225" providerId="ADAL" clId="{975715C1-080B-4FE8-9BD0-7F4F3B3F5EE4}" dt="2025-12-18T21:29:52.821" v="0" actId="47"/>
        <pc:sldMkLst>
          <pc:docMk/>
          <pc:sldMk cId="0" sldId="265"/>
        </pc:sldMkLst>
      </pc:sldChg>
      <pc:sldChg chg="addSp delSp modSp mod modAnim">
        <pc:chgData name="Cristie Street" userId="0dc197f4-4e16-4e13-a195-79b261ec6225" providerId="ADAL" clId="{975715C1-080B-4FE8-9BD0-7F4F3B3F5EE4}" dt="2025-12-19T17:49:05.439" v="679" actId="478"/>
        <pc:sldMkLst>
          <pc:docMk/>
          <pc:sldMk cId="3209606491" sldId="267"/>
        </pc:sldMkLst>
        <pc:spChg chg="del">
          <ac:chgData name="Cristie Street" userId="0dc197f4-4e16-4e13-a195-79b261ec6225" providerId="ADAL" clId="{975715C1-080B-4FE8-9BD0-7F4F3B3F5EE4}" dt="2025-12-19T17:49:05.439" v="679" actId="478"/>
          <ac:spMkLst>
            <pc:docMk/>
            <pc:sldMk cId="3209606491" sldId="267"/>
            <ac:spMk id="4" creationId="{49B5061D-9D23-92EC-0C95-73ECDBFC5E36}"/>
          </ac:spMkLst>
        </pc:spChg>
        <pc:spChg chg="mod">
          <ac:chgData name="Cristie Street" userId="0dc197f4-4e16-4e13-a195-79b261ec6225" providerId="ADAL" clId="{975715C1-080B-4FE8-9BD0-7F4F3B3F5EE4}" dt="2025-12-18T21:57:20.688" v="525" actId="1076"/>
          <ac:spMkLst>
            <pc:docMk/>
            <pc:sldMk cId="3209606491" sldId="267"/>
            <ac:spMk id="100" creationId="{0F12B4BB-FA8E-AF88-822C-4DB6125552B3}"/>
          </ac:spMkLst>
        </pc:spChg>
        <pc:spChg chg="mod">
          <ac:chgData name="Cristie Street" userId="0dc197f4-4e16-4e13-a195-79b261ec6225" providerId="ADAL" clId="{975715C1-080B-4FE8-9BD0-7F4F3B3F5EE4}" dt="2025-12-18T21:58:09.896" v="536" actId="115"/>
          <ac:spMkLst>
            <pc:docMk/>
            <pc:sldMk cId="3209606491" sldId="267"/>
            <ac:spMk id="102" creationId="{523DA77B-F8DC-7B73-ADF4-74C3668675E0}"/>
          </ac:spMkLst>
        </pc:spChg>
        <pc:picChg chg="del">
          <ac:chgData name="Cristie Street" userId="0dc197f4-4e16-4e13-a195-79b261ec6225" providerId="ADAL" clId="{975715C1-080B-4FE8-9BD0-7F4F3B3F5EE4}" dt="2025-12-18T21:45:08.662" v="195" actId="478"/>
          <ac:picMkLst>
            <pc:docMk/>
            <pc:sldMk cId="3209606491" sldId="267"/>
            <ac:picMk id="2" creationId="{0A98E3ED-E898-A8A3-84E8-0945DED365CB}"/>
          </ac:picMkLst>
        </pc:picChg>
        <pc:picChg chg="add mod">
          <ac:chgData name="Cristie Street" userId="0dc197f4-4e16-4e13-a195-79b261ec6225" providerId="ADAL" clId="{975715C1-080B-4FE8-9BD0-7F4F3B3F5EE4}" dt="2025-12-18T21:57:48.091" v="534" actId="1076"/>
          <ac:picMkLst>
            <pc:docMk/>
            <pc:sldMk cId="3209606491" sldId="267"/>
            <ac:picMk id="3" creationId="{A1C752A9-0A95-54D5-CB92-695853709D33}"/>
          </ac:picMkLst>
        </pc:picChg>
      </pc:sldChg>
      <pc:sldChg chg="del">
        <pc:chgData name="Cristie Street" userId="0dc197f4-4e16-4e13-a195-79b261ec6225" providerId="ADAL" clId="{975715C1-080B-4FE8-9BD0-7F4F3B3F5EE4}" dt="2025-12-18T21:30:06.732" v="1" actId="47"/>
        <pc:sldMkLst>
          <pc:docMk/>
          <pc:sldMk cId="2609934417" sldId="282"/>
        </pc:sldMkLst>
      </pc:sldChg>
      <pc:sldChg chg="del">
        <pc:chgData name="Cristie Street" userId="0dc197f4-4e16-4e13-a195-79b261ec6225" providerId="ADAL" clId="{975715C1-080B-4FE8-9BD0-7F4F3B3F5EE4}" dt="2025-12-18T21:30:06.732" v="1" actId="47"/>
        <pc:sldMkLst>
          <pc:docMk/>
          <pc:sldMk cId="2731770663" sldId="283"/>
        </pc:sldMkLst>
      </pc:sldChg>
      <pc:sldChg chg="modSp add mod">
        <pc:chgData name="Cristie Street" userId="0dc197f4-4e16-4e13-a195-79b261ec6225" providerId="ADAL" clId="{975715C1-080B-4FE8-9BD0-7F4F3B3F5EE4}" dt="2025-12-18T22:03:23.601" v="676" actId="113"/>
        <pc:sldMkLst>
          <pc:docMk/>
          <pc:sldMk cId="3941186724" sldId="416"/>
        </pc:sldMkLst>
        <pc:spChg chg="mod">
          <ac:chgData name="Cristie Street" userId="0dc197f4-4e16-4e13-a195-79b261ec6225" providerId="ADAL" clId="{975715C1-080B-4FE8-9BD0-7F4F3B3F5EE4}" dt="2025-12-18T22:01:43.525" v="615" actId="207"/>
          <ac:spMkLst>
            <pc:docMk/>
            <pc:sldMk cId="3941186724" sldId="416"/>
            <ac:spMk id="5" creationId="{2130BDEC-3BA5-4D25-8252-7E7010AB8497}"/>
          </ac:spMkLst>
        </pc:spChg>
        <pc:spChg chg="mod">
          <ac:chgData name="Cristie Street" userId="0dc197f4-4e16-4e13-a195-79b261ec6225" providerId="ADAL" clId="{975715C1-080B-4FE8-9BD0-7F4F3B3F5EE4}" dt="2025-12-18T22:03:23.601" v="676" actId="113"/>
          <ac:spMkLst>
            <pc:docMk/>
            <pc:sldMk cId="3941186724" sldId="416"/>
            <ac:spMk id="8" creationId="{4D9C4968-D0D1-8805-627F-B2C19188BE3E}"/>
          </ac:spMkLst>
        </pc:spChg>
      </pc:sldChg>
      <pc:sldChg chg="del">
        <pc:chgData name="Cristie Street" userId="0dc197f4-4e16-4e13-a195-79b261ec6225" providerId="ADAL" clId="{975715C1-080B-4FE8-9BD0-7F4F3B3F5EE4}" dt="2025-12-18T21:29:52.821" v="0" actId="47"/>
        <pc:sldMkLst>
          <pc:docMk/>
          <pc:sldMk cId="577108733" sldId="2147471066"/>
        </pc:sldMkLst>
      </pc:sldChg>
      <pc:sldChg chg="del">
        <pc:chgData name="Cristie Street" userId="0dc197f4-4e16-4e13-a195-79b261ec6225" providerId="ADAL" clId="{975715C1-080B-4FE8-9BD0-7F4F3B3F5EE4}" dt="2025-12-18T21:30:06.732" v="1" actId="47"/>
        <pc:sldMkLst>
          <pc:docMk/>
          <pc:sldMk cId="2688236945" sldId="2147471067"/>
        </pc:sldMkLst>
      </pc:sldChg>
      <pc:sldChg chg="del">
        <pc:chgData name="Cristie Street" userId="0dc197f4-4e16-4e13-a195-79b261ec6225" providerId="ADAL" clId="{975715C1-080B-4FE8-9BD0-7F4F3B3F5EE4}" dt="2025-12-18T21:30:06.732" v="1" actId="47"/>
        <pc:sldMkLst>
          <pc:docMk/>
          <pc:sldMk cId="2145856842" sldId="2147471068"/>
        </pc:sldMkLst>
      </pc:sldChg>
      <pc:sldChg chg="del">
        <pc:chgData name="Cristie Street" userId="0dc197f4-4e16-4e13-a195-79b261ec6225" providerId="ADAL" clId="{975715C1-080B-4FE8-9BD0-7F4F3B3F5EE4}" dt="2025-12-18T21:30:06.732" v="1" actId="47"/>
        <pc:sldMkLst>
          <pc:docMk/>
          <pc:sldMk cId="381101506" sldId="2147471101"/>
        </pc:sldMkLst>
      </pc:sldChg>
      <pc:sldChg chg="del">
        <pc:chgData name="Cristie Street" userId="0dc197f4-4e16-4e13-a195-79b261ec6225" providerId="ADAL" clId="{975715C1-080B-4FE8-9BD0-7F4F3B3F5EE4}" dt="2025-12-18T21:29:52.821" v="0" actId="47"/>
        <pc:sldMkLst>
          <pc:docMk/>
          <pc:sldMk cId="3938262154" sldId="2147471102"/>
        </pc:sldMkLst>
      </pc:sldChg>
      <pc:sldChg chg="addSp modSp mod modAnim">
        <pc:chgData name="Cristie Street" userId="0dc197f4-4e16-4e13-a195-79b261ec6225" providerId="ADAL" clId="{975715C1-080B-4FE8-9BD0-7F4F3B3F5EE4}" dt="2025-12-19T17:49:37.794" v="681"/>
        <pc:sldMkLst>
          <pc:docMk/>
          <pc:sldMk cId="875127322" sldId="2147471103"/>
        </pc:sldMkLst>
        <pc:spChg chg="add mod">
          <ac:chgData name="Cristie Street" userId="0dc197f4-4e16-4e13-a195-79b261ec6225" providerId="ADAL" clId="{975715C1-080B-4FE8-9BD0-7F4F3B3F5EE4}" dt="2025-12-18T21:48:30.544" v="260"/>
          <ac:spMkLst>
            <pc:docMk/>
            <pc:sldMk cId="875127322" sldId="2147471103"/>
            <ac:spMk id="3" creationId="{C8827589-7C7B-4717-37E1-A0C19DAC453F}"/>
          </ac:spMkLst>
        </pc:spChg>
        <pc:spChg chg="mod">
          <ac:chgData name="Cristie Street" userId="0dc197f4-4e16-4e13-a195-79b261ec6225" providerId="ADAL" clId="{975715C1-080B-4FE8-9BD0-7F4F3B3F5EE4}" dt="2025-12-18T22:02:41.015" v="668" actId="207"/>
          <ac:spMkLst>
            <pc:docMk/>
            <pc:sldMk cId="875127322" sldId="2147471103"/>
            <ac:spMk id="230" creationId="{644612C8-74AE-E664-199D-4B5E339554FC}"/>
          </ac:spMkLst>
        </pc:spChg>
        <pc:picChg chg="mod">
          <ac:chgData name="Cristie Street" userId="0dc197f4-4e16-4e13-a195-79b261ec6225" providerId="ADAL" clId="{975715C1-080B-4FE8-9BD0-7F4F3B3F5EE4}" dt="2025-12-19T17:49:36.363" v="680" actId="1076"/>
          <ac:picMkLst>
            <pc:docMk/>
            <pc:sldMk cId="875127322" sldId="2147471103"/>
            <ac:picMk id="2" creationId="{23EEE6D5-B7F3-4605-F145-4D15E51148EE}"/>
          </ac:picMkLst>
        </pc:picChg>
      </pc:sldChg>
      <pc:sldChg chg="modSp add mod">
        <pc:chgData name="Cristie Street" userId="0dc197f4-4e16-4e13-a195-79b261ec6225" providerId="ADAL" clId="{975715C1-080B-4FE8-9BD0-7F4F3B3F5EE4}" dt="2025-12-18T21:58:51.122" v="560" actId="404"/>
        <pc:sldMkLst>
          <pc:docMk/>
          <pc:sldMk cId="84143187" sldId="2147471104"/>
        </pc:sldMkLst>
        <pc:spChg chg="mod">
          <ac:chgData name="Cristie Street" userId="0dc197f4-4e16-4e13-a195-79b261ec6225" providerId="ADAL" clId="{975715C1-080B-4FE8-9BD0-7F4F3B3F5EE4}" dt="2025-12-18T21:58:51.122" v="560" actId="404"/>
          <ac:spMkLst>
            <pc:docMk/>
            <pc:sldMk cId="84143187" sldId="2147471104"/>
            <ac:spMk id="102" creationId="{E0A7AD13-3D2A-3449-926A-9C4A16756344}"/>
          </ac:spMkLst>
        </pc:spChg>
      </pc:sldChg>
      <pc:sldChg chg="new del">
        <pc:chgData name="Cristie Street" userId="0dc197f4-4e16-4e13-a195-79b261ec6225" providerId="ADAL" clId="{975715C1-080B-4FE8-9BD0-7F4F3B3F5EE4}" dt="2025-12-18T21:30:34.907" v="3" actId="680"/>
        <pc:sldMkLst>
          <pc:docMk/>
          <pc:sldMk cId="2289674816" sldId="2147471104"/>
        </pc:sldMkLst>
      </pc:sldChg>
      <pc:sldChg chg="addSp modSp new del">
        <pc:chgData name="Cristie Street" userId="0dc197f4-4e16-4e13-a195-79b261ec6225" providerId="ADAL" clId="{975715C1-080B-4FE8-9BD0-7F4F3B3F5EE4}" dt="2025-12-18T21:48:33.659" v="261" actId="47"/>
        <pc:sldMkLst>
          <pc:docMk/>
          <pc:sldMk cId="2194493378" sldId="2147471105"/>
        </pc:sldMkLst>
        <pc:spChg chg="add mod">
          <ac:chgData name="Cristie Street" userId="0dc197f4-4e16-4e13-a195-79b261ec6225" providerId="ADAL" clId="{975715C1-080B-4FE8-9BD0-7F4F3B3F5EE4}" dt="2025-12-18T21:48:27.101" v="259"/>
          <ac:spMkLst>
            <pc:docMk/>
            <pc:sldMk cId="2194493378" sldId="2147471105"/>
            <ac:spMk id="2" creationId="{E752F332-30D2-C44C-910A-D903814CFB37}"/>
          </ac:spMkLst>
        </pc:spChg>
      </pc:sldChg>
      <pc:sldMasterChg chg="delSldLayout">
        <pc:chgData name="Cristie Street" userId="0dc197f4-4e16-4e13-a195-79b261ec6225" providerId="ADAL" clId="{975715C1-080B-4FE8-9BD0-7F4F3B3F5EE4}" dt="2025-12-18T21:30:06.732" v="1" actId="47"/>
        <pc:sldMasterMkLst>
          <pc:docMk/>
          <pc:sldMasterMk cId="0" sldId="2147483648"/>
        </pc:sldMasterMkLst>
        <pc:sldLayoutChg chg="del">
          <pc:chgData name="Cristie Street" userId="0dc197f4-4e16-4e13-a195-79b261ec6225" providerId="ADAL" clId="{975715C1-080B-4FE8-9BD0-7F4F3B3F5EE4}" dt="2025-12-18T21:30:06.732" v="1" actId="47"/>
          <pc:sldLayoutMkLst>
            <pc:docMk/>
            <pc:sldMasterMk cId="0" sldId="2147483648"/>
            <pc:sldLayoutMk cId="3920685774" sldId="2147483660"/>
          </pc:sldLayoutMkLst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172491-B4C2-4102-9717-72EAFAAE2D29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0DB3C59-1DF2-4CCE-88DC-234CE093FE3F}">
      <dgm:prSet phldrT="[Text]" custT="1"/>
      <dgm:spPr/>
      <dgm:t>
        <a:bodyPr/>
        <a:lstStyle/>
        <a:p>
          <a:r>
            <a:rPr lang="en-US" sz="1600" b="1" dirty="0">
              <a:solidFill>
                <a:schemeClr val="bg1"/>
              </a:solidFill>
              <a:latin typeface="Montserrat" panose="00000500000000000000" pitchFamily="2" charset="0"/>
            </a:rPr>
            <a:t>Finish RTA1 Projects $258M</a:t>
          </a:r>
        </a:p>
      </dgm:t>
    </dgm:pt>
    <dgm:pt modelId="{48694A83-0E5E-461E-8338-393F5153C6D4}" type="parTrans" cxnId="{AE67BC73-F6A1-4918-BEEC-B89B11B1762F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B5C424A8-C2E1-4333-875D-EE892EB9084E}" type="sibTrans" cxnId="{AE67BC73-F6A1-4918-BEEC-B89B11B1762F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97E96EA6-6B13-450A-BB91-7598119ADC92}">
      <dgm:prSet phldrT="[Text]" custT="1"/>
      <dgm:spPr/>
      <dgm:t>
        <a:bodyPr/>
        <a:lstStyle/>
        <a:p>
          <a:r>
            <a:rPr lang="en-US" sz="1600" b="1" dirty="0">
              <a:solidFill>
                <a:schemeClr val="bg1"/>
              </a:solidFill>
              <a:latin typeface="Montserrat" panose="00000500000000000000" pitchFamily="2" charset="0"/>
            </a:rPr>
            <a:t>Roadway (Multimodal) Corridors $1.16B</a:t>
          </a:r>
        </a:p>
      </dgm:t>
    </dgm:pt>
    <dgm:pt modelId="{81068E55-F21F-4AA3-82A7-A65372928E3F}" type="parTrans" cxnId="{974338BA-EC2E-4155-B804-BFFB828EC842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24D9153F-4F47-45FC-A3C3-A9E71AFA1CCE}" type="sibTrans" cxnId="{974338BA-EC2E-4155-B804-BFFB828EC842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C0528308-22CB-4715-8849-62037886E21E}">
      <dgm:prSet phldrT="[Text]" custT="1"/>
      <dgm:spPr/>
      <dgm:t>
        <a:bodyPr/>
        <a:lstStyle/>
        <a:p>
          <a:r>
            <a:rPr lang="en-US" sz="1600" b="1" dirty="0">
              <a:solidFill>
                <a:schemeClr val="bg1"/>
              </a:solidFill>
              <a:latin typeface="Montserrat" panose="00000500000000000000" pitchFamily="2" charset="0"/>
            </a:rPr>
            <a:t>Transit</a:t>
          </a:r>
        </a:p>
        <a:p>
          <a:r>
            <a:rPr lang="en-US" sz="1600" b="1" dirty="0">
              <a:solidFill>
                <a:schemeClr val="bg1"/>
              </a:solidFill>
              <a:latin typeface="Montserrat" panose="00000500000000000000" pitchFamily="2" charset="0"/>
            </a:rPr>
            <a:t>$726M</a:t>
          </a:r>
        </a:p>
      </dgm:t>
    </dgm:pt>
    <dgm:pt modelId="{44B62063-B110-42F4-AB5A-B6067466FBE5}" type="parTrans" cxnId="{A0A67555-2377-4D3D-A41A-6A2A9D612DDA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A64C2C04-6076-44C2-AAA9-F22D2739D2F5}" type="sibTrans" cxnId="{A0A67555-2377-4D3D-A41A-6A2A9D612DDA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D589ACC3-8277-4A45-8D44-52D5BCDCDC8A}">
      <dgm:prSet phldrT="[Text]" custT="1"/>
      <dgm:spPr/>
      <dgm:t>
        <a:bodyPr/>
        <a:lstStyle/>
        <a:p>
          <a:r>
            <a:rPr lang="en-US" sz="1600" b="1" dirty="0">
              <a:solidFill>
                <a:schemeClr val="bg1"/>
              </a:solidFill>
              <a:latin typeface="Montserrat" panose="00000500000000000000" pitchFamily="2" charset="0"/>
            </a:rPr>
            <a:t>Arterial / Collector Rehabilitation $178M</a:t>
          </a:r>
        </a:p>
      </dgm:t>
    </dgm:pt>
    <dgm:pt modelId="{81CB373D-5C0D-486F-8A83-4BFA5C4A4BA0}" type="parTrans" cxnId="{25071790-D783-4155-AA16-5D897E57B8D3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FA846631-91AF-4EF2-B0E3-BFF297508301}" type="sibTrans" cxnId="{25071790-D783-4155-AA16-5D897E57B8D3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C35FAE76-CDBA-46D7-B68E-FE202B17FF6D}">
      <dgm:prSet custT="1"/>
      <dgm:spPr/>
      <dgm:t>
        <a:bodyPr/>
        <a:lstStyle/>
        <a:p>
          <a:r>
            <a:rPr lang="en-US" sz="1600" b="1" dirty="0">
              <a:solidFill>
                <a:schemeClr val="bg1"/>
              </a:solidFill>
              <a:latin typeface="Montserrat" panose="00000500000000000000" pitchFamily="2" charset="0"/>
            </a:rPr>
            <a:t>Safety, ADA &amp; Active Transportation $255M</a:t>
          </a:r>
        </a:p>
      </dgm:t>
    </dgm:pt>
    <dgm:pt modelId="{CEE3292A-9AF4-438C-88CB-C5B01E8155FC}" type="parTrans" cxnId="{9E143F0A-E4C7-4CFE-91C5-3859ACE97F35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DFB3F578-8C70-49D5-BBC7-47491E449F48}" type="sibTrans" cxnId="{9E143F0A-E4C7-4CFE-91C5-3859ACE97F35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639F5505-3A02-4F8C-8449-D5D379A259D0}">
      <dgm:prSet custT="1"/>
      <dgm:spPr/>
      <dgm:t>
        <a:bodyPr/>
        <a:lstStyle/>
        <a:p>
          <a:r>
            <a:rPr lang="en-US" sz="1600" b="1" dirty="0">
              <a:solidFill>
                <a:schemeClr val="bg1"/>
              </a:solidFill>
              <a:latin typeface="Montserrat" panose="00000500000000000000" pitchFamily="2" charset="0"/>
            </a:rPr>
            <a:t>Environmental / Wildlife Linkages       $50M</a:t>
          </a:r>
        </a:p>
      </dgm:t>
    </dgm:pt>
    <dgm:pt modelId="{4B4DF599-8859-48D4-BA09-70C7E4481DDE}" type="parTrans" cxnId="{0CDBB114-4E32-4EE5-B582-324E466150CB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6058C56E-CAA8-412D-844E-8F9E349A8A71}" type="sibTrans" cxnId="{0CDBB114-4E32-4EE5-B582-324E466150CB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14AF87B4-BB3C-47B0-AD0B-3797FEF38541}" type="pres">
      <dgm:prSet presAssocID="{0C172491-B4C2-4102-9717-72EAFAAE2D29}" presName="Name0" presStyleCnt="0">
        <dgm:presLayoutVars>
          <dgm:dir/>
          <dgm:resizeHandles val="exact"/>
        </dgm:presLayoutVars>
      </dgm:prSet>
      <dgm:spPr/>
    </dgm:pt>
    <dgm:pt modelId="{BC4597EA-C64E-464C-AD88-3CEC959330F3}" type="pres">
      <dgm:prSet presAssocID="{B0DB3C59-1DF2-4CCE-88DC-234CE093FE3F}" presName="compNode" presStyleCnt="0"/>
      <dgm:spPr/>
    </dgm:pt>
    <dgm:pt modelId="{04EA959D-93EC-49F7-BB19-29A81D477528}" type="pres">
      <dgm:prSet presAssocID="{B0DB3C59-1DF2-4CCE-88DC-234CE093FE3F}" presName="pictRect" presStyleLbl="node1" presStyleIdx="0" presStyleCnt="6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Money outline"/>
        </a:ext>
      </dgm:extLst>
    </dgm:pt>
    <dgm:pt modelId="{AC309B07-71FA-43C3-A9DC-53FCB374B7F6}" type="pres">
      <dgm:prSet presAssocID="{B0DB3C59-1DF2-4CCE-88DC-234CE093FE3F}" presName="textRect" presStyleLbl="revTx" presStyleIdx="0" presStyleCnt="6">
        <dgm:presLayoutVars>
          <dgm:bulletEnabled val="1"/>
        </dgm:presLayoutVars>
      </dgm:prSet>
      <dgm:spPr/>
    </dgm:pt>
    <dgm:pt modelId="{22F06275-848A-41DC-A8FF-6509A18F01ED}" type="pres">
      <dgm:prSet presAssocID="{B5C424A8-C2E1-4333-875D-EE892EB9084E}" presName="sibTrans" presStyleLbl="sibTrans2D1" presStyleIdx="0" presStyleCnt="0"/>
      <dgm:spPr/>
    </dgm:pt>
    <dgm:pt modelId="{938F6BB4-2CEB-4B7E-8419-5FE835D68E76}" type="pres">
      <dgm:prSet presAssocID="{97E96EA6-6B13-450A-BB91-7598119ADC92}" presName="compNode" presStyleCnt="0"/>
      <dgm:spPr/>
    </dgm:pt>
    <dgm:pt modelId="{9C3B2562-F84F-4D9D-9CF5-9D70C2BAB8DF}" type="pres">
      <dgm:prSet presAssocID="{97E96EA6-6B13-450A-BB91-7598119ADC92}" presName="pictRect" presStyleLbl="node1" presStyleIdx="1" presStyleCnt="6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Fork In Road with solid fill"/>
        </a:ext>
      </dgm:extLst>
    </dgm:pt>
    <dgm:pt modelId="{9C77B0A9-F167-4B27-94C1-F3F8342B0292}" type="pres">
      <dgm:prSet presAssocID="{97E96EA6-6B13-450A-BB91-7598119ADC92}" presName="textRect" presStyleLbl="revTx" presStyleIdx="1" presStyleCnt="6" custScaleX="135455">
        <dgm:presLayoutVars>
          <dgm:bulletEnabled val="1"/>
        </dgm:presLayoutVars>
      </dgm:prSet>
      <dgm:spPr/>
    </dgm:pt>
    <dgm:pt modelId="{D28F16FC-330D-48C1-8C13-20D34BF6239F}" type="pres">
      <dgm:prSet presAssocID="{24D9153F-4F47-45FC-A3C3-A9E71AFA1CCE}" presName="sibTrans" presStyleLbl="sibTrans2D1" presStyleIdx="0" presStyleCnt="0"/>
      <dgm:spPr/>
    </dgm:pt>
    <dgm:pt modelId="{C6FCC03A-D9F3-4E9C-9F48-7B5FFE783BCC}" type="pres">
      <dgm:prSet presAssocID="{C0528308-22CB-4715-8849-62037886E21E}" presName="compNode" presStyleCnt="0"/>
      <dgm:spPr/>
    </dgm:pt>
    <dgm:pt modelId="{1D852599-6748-465C-B14E-18B2AE281A96}" type="pres">
      <dgm:prSet presAssocID="{C0528308-22CB-4715-8849-62037886E21E}" presName="pictRect" presStyleLbl="node1" presStyleIdx="2" presStyleCnt="6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Bus outline"/>
        </a:ext>
      </dgm:extLst>
    </dgm:pt>
    <dgm:pt modelId="{1EF9CB2C-90BE-48AB-9545-7D938964F55C}" type="pres">
      <dgm:prSet presAssocID="{C0528308-22CB-4715-8849-62037886E21E}" presName="textRect" presStyleLbl="revTx" presStyleIdx="2" presStyleCnt="6">
        <dgm:presLayoutVars>
          <dgm:bulletEnabled val="1"/>
        </dgm:presLayoutVars>
      </dgm:prSet>
      <dgm:spPr/>
    </dgm:pt>
    <dgm:pt modelId="{32459E4E-159A-4D2E-9B0D-C03F704B1976}" type="pres">
      <dgm:prSet presAssocID="{A64C2C04-6076-44C2-AAA9-F22D2739D2F5}" presName="sibTrans" presStyleLbl="sibTrans2D1" presStyleIdx="0" presStyleCnt="0"/>
      <dgm:spPr/>
    </dgm:pt>
    <dgm:pt modelId="{3BDC0A42-171D-4FBE-AC52-E80539400685}" type="pres">
      <dgm:prSet presAssocID="{D589ACC3-8277-4A45-8D44-52D5BCDCDC8A}" presName="compNode" presStyleCnt="0"/>
      <dgm:spPr/>
    </dgm:pt>
    <dgm:pt modelId="{1E2B8DF0-CA95-4BD9-B876-167154931065}" type="pres">
      <dgm:prSet presAssocID="{D589ACC3-8277-4A45-8D44-52D5BCDCDC8A}" presName="pictRect" presStyleLbl="node1" presStyleIdx="3" presStyleCnt="6" custScaleY="87344" custLinFactNeighborY="11279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Car with solid fill"/>
        </a:ext>
      </dgm:extLst>
    </dgm:pt>
    <dgm:pt modelId="{531F78B4-C4E0-443B-B063-8090E3EBC132}" type="pres">
      <dgm:prSet presAssocID="{D589ACC3-8277-4A45-8D44-52D5BCDCDC8A}" presName="textRect" presStyleLbl="revTx" presStyleIdx="3" presStyleCnt="6" custScaleX="111229" custLinFactNeighborY="2096">
        <dgm:presLayoutVars>
          <dgm:bulletEnabled val="1"/>
        </dgm:presLayoutVars>
      </dgm:prSet>
      <dgm:spPr/>
    </dgm:pt>
    <dgm:pt modelId="{53116368-512E-43B3-B8B7-97AA41808D7E}" type="pres">
      <dgm:prSet presAssocID="{FA846631-91AF-4EF2-B0E3-BFF297508301}" presName="sibTrans" presStyleLbl="sibTrans2D1" presStyleIdx="0" presStyleCnt="0"/>
      <dgm:spPr/>
    </dgm:pt>
    <dgm:pt modelId="{C1FE9EA2-A86B-41A6-BE5A-2B0C4626FD36}" type="pres">
      <dgm:prSet presAssocID="{C35FAE76-CDBA-46D7-B68E-FE202B17FF6D}" presName="compNode" presStyleCnt="0"/>
      <dgm:spPr/>
    </dgm:pt>
    <dgm:pt modelId="{C2DFA406-B8AB-4E9E-AF8B-BDB675CF2BCE}" type="pres">
      <dgm:prSet presAssocID="{C35FAE76-CDBA-46D7-B68E-FE202B17FF6D}" presName="pictRect" presStyleLbl="node1" presStyleIdx="4" presStyleCnt="6" custScaleY="87344" custLinFactNeighborX="1448" custLinFactNeighborY="1146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Cycling with solid fill"/>
        </a:ext>
      </dgm:extLst>
    </dgm:pt>
    <dgm:pt modelId="{7A35E2A9-F605-4B9A-8ED7-4599F6F40261}" type="pres">
      <dgm:prSet presAssocID="{C35FAE76-CDBA-46D7-B68E-FE202B17FF6D}" presName="textRect" presStyleLbl="revTx" presStyleIdx="4" presStyleCnt="6" custScaleX="123228">
        <dgm:presLayoutVars>
          <dgm:bulletEnabled val="1"/>
        </dgm:presLayoutVars>
      </dgm:prSet>
      <dgm:spPr/>
    </dgm:pt>
    <dgm:pt modelId="{81D3A369-2F6B-4C90-BD7D-BB7593F56EE4}" type="pres">
      <dgm:prSet presAssocID="{DFB3F578-8C70-49D5-BBC7-47491E449F48}" presName="sibTrans" presStyleLbl="sibTrans2D1" presStyleIdx="0" presStyleCnt="0"/>
      <dgm:spPr/>
    </dgm:pt>
    <dgm:pt modelId="{6DB37004-66DE-48B0-A909-CC563CDDD650}" type="pres">
      <dgm:prSet presAssocID="{639F5505-3A02-4F8C-8449-D5D379A259D0}" presName="compNode" presStyleCnt="0"/>
      <dgm:spPr/>
    </dgm:pt>
    <dgm:pt modelId="{8B88D270-E9FC-42E5-85C0-76840A4C3981}" type="pres">
      <dgm:prSet presAssocID="{639F5505-3A02-4F8C-8449-D5D379A259D0}" presName="pictRect" presStyleLbl="node1" presStyleIdx="5" presStyleCnt="6" custScaleY="88611" custLinFactNeighborX="-486" custLinFactNeighborY="6317"/>
      <dgm:spPr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Leaf outline"/>
        </a:ext>
      </dgm:extLst>
    </dgm:pt>
    <dgm:pt modelId="{8A2899E3-3454-4424-9951-C4BAAC43E398}" type="pres">
      <dgm:prSet presAssocID="{639F5505-3A02-4F8C-8449-D5D379A259D0}" presName="textRect" presStyleLbl="revTx" presStyleIdx="5" presStyleCnt="6" custScaleX="111080">
        <dgm:presLayoutVars>
          <dgm:bulletEnabled val="1"/>
        </dgm:presLayoutVars>
      </dgm:prSet>
      <dgm:spPr/>
    </dgm:pt>
  </dgm:ptLst>
  <dgm:cxnLst>
    <dgm:cxn modelId="{E9E3E701-987F-4772-9C3C-540D2D1981EC}" type="presOf" srcId="{C0528308-22CB-4715-8849-62037886E21E}" destId="{1EF9CB2C-90BE-48AB-9545-7D938964F55C}" srcOrd="0" destOrd="0" presId="urn:microsoft.com/office/officeart/2005/8/layout/pList1"/>
    <dgm:cxn modelId="{58105306-7269-4B77-B2A2-D8C3352A874A}" type="presOf" srcId="{97E96EA6-6B13-450A-BB91-7598119ADC92}" destId="{9C77B0A9-F167-4B27-94C1-F3F8342B0292}" srcOrd="0" destOrd="0" presId="urn:microsoft.com/office/officeart/2005/8/layout/pList1"/>
    <dgm:cxn modelId="{9E143F0A-E4C7-4CFE-91C5-3859ACE97F35}" srcId="{0C172491-B4C2-4102-9717-72EAFAAE2D29}" destId="{C35FAE76-CDBA-46D7-B68E-FE202B17FF6D}" srcOrd="4" destOrd="0" parTransId="{CEE3292A-9AF4-438C-88CB-C5B01E8155FC}" sibTransId="{DFB3F578-8C70-49D5-BBC7-47491E449F48}"/>
    <dgm:cxn modelId="{BFBBA614-74A7-4F08-852E-0EC676B7F50B}" type="presOf" srcId="{A64C2C04-6076-44C2-AAA9-F22D2739D2F5}" destId="{32459E4E-159A-4D2E-9B0D-C03F704B1976}" srcOrd="0" destOrd="0" presId="urn:microsoft.com/office/officeart/2005/8/layout/pList1"/>
    <dgm:cxn modelId="{0CDBB114-4E32-4EE5-B582-324E466150CB}" srcId="{0C172491-B4C2-4102-9717-72EAFAAE2D29}" destId="{639F5505-3A02-4F8C-8449-D5D379A259D0}" srcOrd="5" destOrd="0" parTransId="{4B4DF599-8859-48D4-BA09-70C7E4481DDE}" sibTransId="{6058C56E-CAA8-412D-844E-8F9E349A8A71}"/>
    <dgm:cxn modelId="{5F5A4618-7774-470F-A53D-044B671A6781}" type="presOf" srcId="{0C172491-B4C2-4102-9717-72EAFAAE2D29}" destId="{14AF87B4-BB3C-47B0-AD0B-3797FEF38541}" srcOrd="0" destOrd="0" presId="urn:microsoft.com/office/officeart/2005/8/layout/pList1"/>
    <dgm:cxn modelId="{5423CB2A-E3E0-4E15-8E5C-D9886A6BF6B0}" type="presOf" srcId="{C35FAE76-CDBA-46D7-B68E-FE202B17FF6D}" destId="{7A35E2A9-F605-4B9A-8ED7-4599F6F40261}" srcOrd="0" destOrd="0" presId="urn:microsoft.com/office/officeart/2005/8/layout/pList1"/>
    <dgm:cxn modelId="{AE67BC73-F6A1-4918-BEEC-B89B11B1762F}" srcId="{0C172491-B4C2-4102-9717-72EAFAAE2D29}" destId="{B0DB3C59-1DF2-4CCE-88DC-234CE093FE3F}" srcOrd="0" destOrd="0" parTransId="{48694A83-0E5E-461E-8338-393F5153C6D4}" sibTransId="{B5C424A8-C2E1-4333-875D-EE892EB9084E}"/>
    <dgm:cxn modelId="{A0A67555-2377-4D3D-A41A-6A2A9D612DDA}" srcId="{0C172491-B4C2-4102-9717-72EAFAAE2D29}" destId="{C0528308-22CB-4715-8849-62037886E21E}" srcOrd="2" destOrd="0" parTransId="{44B62063-B110-42F4-AB5A-B6067466FBE5}" sibTransId="{A64C2C04-6076-44C2-AAA9-F22D2739D2F5}"/>
    <dgm:cxn modelId="{74804177-A598-402E-B4EC-D17B906A04DD}" type="presOf" srcId="{B5C424A8-C2E1-4333-875D-EE892EB9084E}" destId="{22F06275-848A-41DC-A8FF-6509A18F01ED}" srcOrd="0" destOrd="0" presId="urn:microsoft.com/office/officeart/2005/8/layout/pList1"/>
    <dgm:cxn modelId="{BCC13485-11DF-40A2-A0A3-135B83F48BF7}" type="presOf" srcId="{DFB3F578-8C70-49D5-BBC7-47491E449F48}" destId="{81D3A369-2F6B-4C90-BD7D-BB7593F56EE4}" srcOrd="0" destOrd="0" presId="urn:microsoft.com/office/officeart/2005/8/layout/pList1"/>
    <dgm:cxn modelId="{668D678C-0126-48DB-BF4F-C36F4F4C27B4}" type="presOf" srcId="{FA846631-91AF-4EF2-B0E3-BFF297508301}" destId="{53116368-512E-43B3-B8B7-97AA41808D7E}" srcOrd="0" destOrd="0" presId="urn:microsoft.com/office/officeart/2005/8/layout/pList1"/>
    <dgm:cxn modelId="{25071790-D783-4155-AA16-5D897E57B8D3}" srcId="{0C172491-B4C2-4102-9717-72EAFAAE2D29}" destId="{D589ACC3-8277-4A45-8D44-52D5BCDCDC8A}" srcOrd="3" destOrd="0" parTransId="{81CB373D-5C0D-486F-8A83-4BFA5C4A4BA0}" sibTransId="{FA846631-91AF-4EF2-B0E3-BFF297508301}"/>
    <dgm:cxn modelId="{C7D3759D-900B-49E1-8CF1-0638A2BA2908}" type="presOf" srcId="{639F5505-3A02-4F8C-8449-D5D379A259D0}" destId="{8A2899E3-3454-4424-9951-C4BAAC43E398}" srcOrd="0" destOrd="0" presId="urn:microsoft.com/office/officeart/2005/8/layout/pList1"/>
    <dgm:cxn modelId="{80C40EA4-7FD7-4B11-811E-BC6AC776447A}" type="presOf" srcId="{24D9153F-4F47-45FC-A3C3-A9E71AFA1CCE}" destId="{D28F16FC-330D-48C1-8C13-20D34BF6239F}" srcOrd="0" destOrd="0" presId="urn:microsoft.com/office/officeart/2005/8/layout/pList1"/>
    <dgm:cxn modelId="{A5273CA6-B087-4A61-91B2-FEDC92ED402E}" type="presOf" srcId="{D589ACC3-8277-4A45-8D44-52D5BCDCDC8A}" destId="{531F78B4-C4E0-443B-B063-8090E3EBC132}" srcOrd="0" destOrd="0" presId="urn:microsoft.com/office/officeart/2005/8/layout/pList1"/>
    <dgm:cxn modelId="{974338BA-EC2E-4155-B804-BFFB828EC842}" srcId="{0C172491-B4C2-4102-9717-72EAFAAE2D29}" destId="{97E96EA6-6B13-450A-BB91-7598119ADC92}" srcOrd="1" destOrd="0" parTransId="{81068E55-F21F-4AA3-82A7-A65372928E3F}" sibTransId="{24D9153F-4F47-45FC-A3C3-A9E71AFA1CCE}"/>
    <dgm:cxn modelId="{652BD6DE-AC46-4F38-98AC-0FD532D2C0C7}" type="presOf" srcId="{B0DB3C59-1DF2-4CCE-88DC-234CE093FE3F}" destId="{AC309B07-71FA-43C3-A9DC-53FCB374B7F6}" srcOrd="0" destOrd="0" presId="urn:microsoft.com/office/officeart/2005/8/layout/pList1"/>
    <dgm:cxn modelId="{9B052C41-FF84-4F5E-8F39-5E75BC561245}" type="presParOf" srcId="{14AF87B4-BB3C-47B0-AD0B-3797FEF38541}" destId="{BC4597EA-C64E-464C-AD88-3CEC959330F3}" srcOrd="0" destOrd="0" presId="urn:microsoft.com/office/officeart/2005/8/layout/pList1"/>
    <dgm:cxn modelId="{A397B3B7-D59D-4083-A43C-3C90C768E1D0}" type="presParOf" srcId="{BC4597EA-C64E-464C-AD88-3CEC959330F3}" destId="{04EA959D-93EC-49F7-BB19-29A81D477528}" srcOrd="0" destOrd="0" presId="urn:microsoft.com/office/officeart/2005/8/layout/pList1"/>
    <dgm:cxn modelId="{B4534329-F585-4438-BB40-B450F26FD138}" type="presParOf" srcId="{BC4597EA-C64E-464C-AD88-3CEC959330F3}" destId="{AC309B07-71FA-43C3-A9DC-53FCB374B7F6}" srcOrd="1" destOrd="0" presId="urn:microsoft.com/office/officeart/2005/8/layout/pList1"/>
    <dgm:cxn modelId="{4BC5DE29-B9BA-40D4-897A-61216FE43FAB}" type="presParOf" srcId="{14AF87B4-BB3C-47B0-AD0B-3797FEF38541}" destId="{22F06275-848A-41DC-A8FF-6509A18F01ED}" srcOrd="1" destOrd="0" presId="urn:microsoft.com/office/officeart/2005/8/layout/pList1"/>
    <dgm:cxn modelId="{45A67A9B-1EF1-429E-A5C8-E6DE998E63A4}" type="presParOf" srcId="{14AF87B4-BB3C-47B0-AD0B-3797FEF38541}" destId="{938F6BB4-2CEB-4B7E-8419-5FE835D68E76}" srcOrd="2" destOrd="0" presId="urn:microsoft.com/office/officeart/2005/8/layout/pList1"/>
    <dgm:cxn modelId="{AA40A287-0FDE-4504-BD1B-F8A2E4035FCE}" type="presParOf" srcId="{938F6BB4-2CEB-4B7E-8419-5FE835D68E76}" destId="{9C3B2562-F84F-4D9D-9CF5-9D70C2BAB8DF}" srcOrd="0" destOrd="0" presId="urn:microsoft.com/office/officeart/2005/8/layout/pList1"/>
    <dgm:cxn modelId="{4D27AB87-66E9-43D6-BB22-8C57982ACB85}" type="presParOf" srcId="{938F6BB4-2CEB-4B7E-8419-5FE835D68E76}" destId="{9C77B0A9-F167-4B27-94C1-F3F8342B0292}" srcOrd="1" destOrd="0" presId="urn:microsoft.com/office/officeart/2005/8/layout/pList1"/>
    <dgm:cxn modelId="{12AD7436-95F3-44DD-A141-2AB9DCC115D9}" type="presParOf" srcId="{14AF87B4-BB3C-47B0-AD0B-3797FEF38541}" destId="{D28F16FC-330D-48C1-8C13-20D34BF6239F}" srcOrd="3" destOrd="0" presId="urn:microsoft.com/office/officeart/2005/8/layout/pList1"/>
    <dgm:cxn modelId="{9DBE39F2-3F6A-4718-8981-C714650961F6}" type="presParOf" srcId="{14AF87B4-BB3C-47B0-AD0B-3797FEF38541}" destId="{C6FCC03A-D9F3-4E9C-9F48-7B5FFE783BCC}" srcOrd="4" destOrd="0" presId="urn:microsoft.com/office/officeart/2005/8/layout/pList1"/>
    <dgm:cxn modelId="{05414150-10B1-4485-8F10-5E5579111FC7}" type="presParOf" srcId="{C6FCC03A-D9F3-4E9C-9F48-7B5FFE783BCC}" destId="{1D852599-6748-465C-B14E-18B2AE281A96}" srcOrd="0" destOrd="0" presId="urn:microsoft.com/office/officeart/2005/8/layout/pList1"/>
    <dgm:cxn modelId="{241049D1-8527-49D5-8AE6-10CD87852CF2}" type="presParOf" srcId="{C6FCC03A-D9F3-4E9C-9F48-7B5FFE783BCC}" destId="{1EF9CB2C-90BE-48AB-9545-7D938964F55C}" srcOrd="1" destOrd="0" presId="urn:microsoft.com/office/officeart/2005/8/layout/pList1"/>
    <dgm:cxn modelId="{9BC4CFD7-FB08-4C25-B61A-29E2899AEA13}" type="presParOf" srcId="{14AF87B4-BB3C-47B0-AD0B-3797FEF38541}" destId="{32459E4E-159A-4D2E-9B0D-C03F704B1976}" srcOrd="5" destOrd="0" presId="urn:microsoft.com/office/officeart/2005/8/layout/pList1"/>
    <dgm:cxn modelId="{5B219FFA-2289-45BD-833F-0C1FE01EF488}" type="presParOf" srcId="{14AF87B4-BB3C-47B0-AD0B-3797FEF38541}" destId="{3BDC0A42-171D-4FBE-AC52-E80539400685}" srcOrd="6" destOrd="0" presId="urn:microsoft.com/office/officeart/2005/8/layout/pList1"/>
    <dgm:cxn modelId="{4A1FCECC-B6F6-4B77-8D65-C8B928F12EC8}" type="presParOf" srcId="{3BDC0A42-171D-4FBE-AC52-E80539400685}" destId="{1E2B8DF0-CA95-4BD9-B876-167154931065}" srcOrd="0" destOrd="0" presId="urn:microsoft.com/office/officeart/2005/8/layout/pList1"/>
    <dgm:cxn modelId="{27B4364D-70E1-44E1-8AAC-284639E672C0}" type="presParOf" srcId="{3BDC0A42-171D-4FBE-AC52-E80539400685}" destId="{531F78B4-C4E0-443B-B063-8090E3EBC132}" srcOrd="1" destOrd="0" presId="urn:microsoft.com/office/officeart/2005/8/layout/pList1"/>
    <dgm:cxn modelId="{40B4BB1E-FDF4-4EC9-B029-94D8245F2421}" type="presParOf" srcId="{14AF87B4-BB3C-47B0-AD0B-3797FEF38541}" destId="{53116368-512E-43B3-B8B7-97AA41808D7E}" srcOrd="7" destOrd="0" presId="urn:microsoft.com/office/officeart/2005/8/layout/pList1"/>
    <dgm:cxn modelId="{617047B2-0D91-4225-8147-F4B03802768B}" type="presParOf" srcId="{14AF87B4-BB3C-47B0-AD0B-3797FEF38541}" destId="{C1FE9EA2-A86B-41A6-BE5A-2B0C4626FD36}" srcOrd="8" destOrd="0" presId="urn:microsoft.com/office/officeart/2005/8/layout/pList1"/>
    <dgm:cxn modelId="{ECBAC43C-05D2-4490-A2A4-DFE479EF11D1}" type="presParOf" srcId="{C1FE9EA2-A86B-41A6-BE5A-2B0C4626FD36}" destId="{C2DFA406-B8AB-4E9E-AF8B-BDB675CF2BCE}" srcOrd="0" destOrd="0" presId="urn:microsoft.com/office/officeart/2005/8/layout/pList1"/>
    <dgm:cxn modelId="{D5EE4860-1DA7-4C26-853C-293618C418D3}" type="presParOf" srcId="{C1FE9EA2-A86B-41A6-BE5A-2B0C4626FD36}" destId="{7A35E2A9-F605-4B9A-8ED7-4599F6F40261}" srcOrd="1" destOrd="0" presId="urn:microsoft.com/office/officeart/2005/8/layout/pList1"/>
    <dgm:cxn modelId="{94EFF53A-9BE3-474C-9455-33758AF1CB70}" type="presParOf" srcId="{14AF87B4-BB3C-47B0-AD0B-3797FEF38541}" destId="{81D3A369-2F6B-4C90-BD7D-BB7593F56EE4}" srcOrd="9" destOrd="0" presId="urn:microsoft.com/office/officeart/2005/8/layout/pList1"/>
    <dgm:cxn modelId="{2FC99789-EBFB-4D3F-BC6C-93EEE9F0A000}" type="presParOf" srcId="{14AF87B4-BB3C-47B0-AD0B-3797FEF38541}" destId="{6DB37004-66DE-48B0-A909-CC563CDDD650}" srcOrd="10" destOrd="0" presId="urn:microsoft.com/office/officeart/2005/8/layout/pList1"/>
    <dgm:cxn modelId="{1AFC7780-7249-42F3-B1A1-D19B10B717E6}" type="presParOf" srcId="{6DB37004-66DE-48B0-A909-CC563CDDD650}" destId="{8B88D270-E9FC-42E5-85C0-76840A4C3981}" srcOrd="0" destOrd="0" presId="urn:microsoft.com/office/officeart/2005/8/layout/pList1"/>
    <dgm:cxn modelId="{850DFE59-5A66-45D0-BD86-2F71CBDC7280}" type="presParOf" srcId="{6DB37004-66DE-48B0-A909-CC563CDDD650}" destId="{8A2899E3-3454-4424-9951-C4BAAC43E39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A959D-93EC-49F7-BB19-29A81D477528}">
      <dsp:nvSpPr>
        <dsp:cNvPr id="0" name=""/>
        <dsp:cNvSpPr/>
      </dsp:nvSpPr>
      <dsp:spPr>
        <a:xfrm>
          <a:off x="577397" y="1451"/>
          <a:ext cx="1961722" cy="1351626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309B07-71FA-43C3-A9DC-53FCB374B7F6}">
      <dsp:nvSpPr>
        <dsp:cNvPr id="0" name=""/>
        <dsp:cNvSpPr/>
      </dsp:nvSpPr>
      <dsp:spPr>
        <a:xfrm>
          <a:off x="577397" y="1353077"/>
          <a:ext cx="1961722" cy="727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Montserrat" panose="00000500000000000000" pitchFamily="2" charset="0"/>
            </a:rPr>
            <a:t>Finish RTA1 Projects $258M</a:t>
          </a:r>
        </a:p>
      </dsp:txBody>
      <dsp:txXfrm>
        <a:off x="577397" y="1353077"/>
        <a:ext cx="1961722" cy="727799"/>
      </dsp:txXfrm>
    </dsp:sp>
    <dsp:sp modelId="{9C3B2562-F84F-4D9D-9CF5-9D70C2BAB8DF}">
      <dsp:nvSpPr>
        <dsp:cNvPr id="0" name=""/>
        <dsp:cNvSpPr/>
      </dsp:nvSpPr>
      <dsp:spPr>
        <a:xfrm>
          <a:off x="3083138" y="1451"/>
          <a:ext cx="1961722" cy="1351626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77B0A9-F167-4B27-94C1-F3F8342B0292}">
      <dsp:nvSpPr>
        <dsp:cNvPr id="0" name=""/>
        <dsp:cNvSpPr/>
      </dsp:nvSpPr>
      <dsp:spPr>
        <a:xfrm>
          <a:off x="2735374" y="1353077"/>
          <a:ext cx="2657251" cy="727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Montserrat" panose="00000500000000000000" pitchFamily="2" charset="0"/>
            </a:rPr>
            <a:t>Roadway (Multimodal) Corridors $1.16B</a:t>
          </a:r>
        </a:p>
      </dsp:txBody>
      <dsp:txXfrm>
        <a:off x="2735374" y="1353077"/>
        <a:ext cx="2657251" cy="727799"/>
      </dsp:txXfrm>
    </dsp:sp>
    <dsp:sp modelId="{1D852599-6748-465C-B14E-18B2AE281A96}">
      <dsp:nvSpPr>
        <dsp:cNvPr id="0" name=""/>
        <dsp:cNvSpPr/>
      </dsp:nvSpPr>
      <dsp:spPr>
        <a:xfrm>
          <a:off x="5588880" y="1451"/>
          <a:ext cx="1961722" cy="1351626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9CB2C-90BE-48AB-9545-7D938964F55C}">
      <dsp:nvSpPr>
        <dsp:cNvPr id="0" name=""/>
        <dsp:cNvSpPr/>
      </dsp:nvSpPr>
      <dsp:spPr>
        <a:xfrm>
          <a:off x="5588880" y="1353077"/>
          <a:ext cx="1961722" cy="727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Montserrat" panose="00000500000000000000" pitchFamily="2" charset="0"/>
            </a:rPr>
            <a:t>Transit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Montserrat" panose="00000500000000000000" pitchFamily="2" charset="0"/>
            </a:rPr>
            <a:t>$726M</a:t>
          </a:r>
        </a:p>
      </dsp:txBody>
      <dsp:txXfrm>
        <a:off x="5588880" y="1353077"/>
        <a:ext cx="1961722" cy="727799"/>
      </dsp:txXfrm>
    </dsp:sp>
    <dsp:sp modelId="{1E2B8DF0-CA95-4BD9-B876-167154931065}">
      <dsp:nvSpPr>
        <dsp:cNvPr id="0" name=""/>
        <dsp:cNvSpPr/>
      </dsp:nvSpPr>
      <dsp:spPr>
        <a:xfrm>
          <a:off x="588647" y="2433780"/>
          <a:ext cx="1961722" cy="1180564"/>
        </a:xfrm>
        <a:prstGeom prst="round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1F78B4-C4E0-443B-B063-8090E3EBC132}">
      <dsp:nvSpPr>
        <dsp:cNvPr id="0" name=""/>
        <dsp:cNvSpPr/>
      </dsp:nvSpPr>
      <dsp:spPr>
        <a:xfrm>
          <a:off x="478506" y="3553158"/>
          <a:ext cx="2182004" cy="727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Montserrat" panose="00000500000000000000" pitchFamily="2" charset="0"/>
            </a:rPr>
            <a:t>Arterial / Collector Rehabilitation $178M</a:t>
          </a:r>
        </a:p>
      </dsp:txBody>
      <dsp:txXfrm>
        <a:off x="478506" y="3553158"/>
        <a:ext cx="2182004" cy="727799"/>
      </dsp:txXfrm>
    </dsp:sp>
    <dsp:sp modelId="{C2DFA406-B8AB-4E9E-AF8B-BDB675CF2BCE}">
      <dsp:nvSpPr>
        <dsp:cNvPr id="0" name=""/>
        <dsp:cNvSpPr/>
      </dsp:nvSpPr>
      <dsp:spPr>
        <a:xfrm>
          <a:off x="3113005" y="2436294"/>
          <a:ext cx="1961722" cy="1180564"/>
        </a:xfrm>
        <a:prstGeom prst="roundRect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35E2A9-F605-4B9A-8ED7-4599F6F40261}">
      <dsp:nvSpPr>
        <dsp:cNvPr id="0" name=""/>
        <dsp:cNvSpPr/>
      </dsp:nvSpPr>
      <dsp:spPr>
        <a:xfrm>
          <a:off x="2856765" y="3547426"/>
          <a:ext cx="2417391" cy="727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Montserrat" panose="00000500000000000000" pitchFamily="2" charset="0"/>
            </a:rPr>
            <a:t>Safety, ADA &amp; Active Transportation $255M</a:t>
          </a:r>
        </a:p>
      </dsp:txBody>
      <dsp:txXfrm>
        <a:off x="2856765" y="3547426"/>
        <a:ext cx="2417391" cy="727799"/>
      </dsp:txXfrm>
    </dsp:sp>
    <dsp:sp modelId="{8B88D270-E9FC-42E5-85C0-76840A4C3981}">
      <dsp:nvSpPr>
        <dsp:cNvPr id="0" name=""/>
        <dsp:cNvSpPr/>
      </dsp:nvSpPr>
      <dsp:spPr>
        <a:xfrm>
          <a:off x="5569557" y="2362431"/>
          <a:ext cx="1961722" cy="1197690"/>
        </a:xfrm>
        <a:prstGeom prst="roundRect">
          <a:avLst/>
        </a:prstGeom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2899E3-3454-4424-9951-C4BAAC43E398}">
      <dsp:nvSpPr>
        <dsp:cNvPr id="0" name=""/>
        <dsp:cNvSpPr/>
      </dsp:nvSpPr>
      <dsp:spPr>
        <a:xfrm>
          <a:off x="5470411" y="3551707"/>
          <a:ext cx="2179081" cy="727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Montserrat" panose="00000500000000000000" pitchFamily="2" charset="0"/>
            </a:rPr>
            <a:t>Environmental / Wildlife Linkages       $50M</a:t>
          </a:r>
        </a:p>
      </dsp:txBody>
      <dsp:txXfrm>
        <a:off x="5470411" y="3551707"/>
        <a:ext cx="2179081" cy="7277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B168A6-35A0-6FC4-4124-F1D2D1D359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2143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9858EF-CCCE-6528-91D2-4FE6E1CE79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266347" y="0"/>
            <a:ext cx="4028440" cy="352143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E7518B5-26D3-43C6-996E-F3FC76FC77CE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2F66AE-739C-79E7-35B2-6CDA2696D2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658258"/>
            <a:ext cx="4028440" cy="35214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329C40-1A95-AA92-08EF-4599CB8CBB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266347" y="6658258"/>
            <a:ext cx="4028440" cy="35214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B299B77-CA1F-4AAE-9FD7-601E53EF4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60643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1"/>
            <a:ext cx="4028440" cy="351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265809" y="1"/>
            <a:ext cx="4028440" cy="351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546350" y="876300"/>
            <a:ext cx="4203700" cy="2365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29640" y="3373754"/>
            <a:ext cx="7437120" cy="2760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658664"/>
            <a:ext cx="4028440" cy="351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b" anchorCtr="0">
            <a:noAutofit/>
          </a:bodyPr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</a:rPr>
              <a:pPr algn="r"/>
              <a:t>‹#›</a:t>
            </a:fld>
            <a:endParaRPr lang="en-US" sz="1200">
              <a:solidFill>
                <a:schemeClr val="dk1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sldNum="0" hdr="0" ft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929640" y="3373754"/>
            <a:ext cx="7437120" cy="2760346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>
          <a:extLst>
            <a:ext uri="{FF2B5EF4-FFF2-40B4-BE49-F238E27FC236}">
              <a16:creationId xmlns:a16="http://schemas.microsoft.com/office/drawing/2014/main" id="{00F76D0F-CFA7-F9BF-EE37-9D2E3346D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>
            <a:extLst>
              <a:ext uri="{FF2B5EF4-FFF2-40B4-BE49-F238E27FC236}">
                <a16:creationId xmlns:a16="http://schemas.microsoft.com/office/drawing/2014/main" id="{3177946A-1751-8E1B-9F27-F93A826A34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9640" y="3373754"/>
            <a:ext cx="7437120" cy="2760346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6" name="Google Shape;96;p2:notes">
            <a:extLst>
              <a:ext uri="{FF2B5EF4-FFF2-40B4-BE49-F238E27FC236}">
                <a16:creationId xmlns:a16="http://schemas.microsoft.com/office/drawing/2014/main" id="{519A47E8-7142-F0A1-F66B-84B88D3AE14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8378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>
          <a:extLst>
            <a:ext uri="{FF2B5EF4-FFF2-40B4-BE49-F238E27FC236}">
              <a16:creationId xmlns:a16="http://schemas.microsoft.com/office/drawing/2014/main" id="{862C9242-ED25-1863-7151-C02479457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>
            <a:extLst>
              <a:ext uri="{FF2B5EF4-FFF2-40B4-BE49-F238E27FC236}">
                <a16:creationId xmlns:a16="http://schemas.microsoft.com/office/drawing/2014/main" id="{AA88C758-99BC-B05E-312C-3BF16A2DED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9640" y="3373754"/>
            <a:ext cx="7437120" cy="2760346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6" name="Google Shape;96;p2:notes">
            <a:extLst>
              <a:ext uri="{FF2B5EF4-FFF2-40B4-BE49-F238E27FC236}">
                <a16:creationId xmlns:a16="http://schemas.microsoft.com/office/drawing/2014/main" id="{ECA2C70F-0FE8-8721-9960-56055E7E32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28488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>
          <a:extLst>
            <a:ext uri="{FF2B5EF4-FFF2-40B4-BE49-F238E27FC236}">
              <a16:creationId xmlns:a16="http://schemas.microsoft.com/office/drawing/2014/main" id="{73BD6413-781C-77B4-9B97-E69C86504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>
            <a:extLst>
              <a:ext uri="{FF2B5EF4-FFF2-40B4-BE49-F238E27FC236}">
                <a16:creationId xmlns:a16="http://schemas.microsoft.com/office/drawing/2014/main" id="{BC11BA70-EC6A-4526-AD3F-D365960BDD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9640" y="3373754"/>
            <a:ext cx="7437120" cy="2760346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6" name="Google Shape;96;p2:notes">
            <a:extLst>
              <a:ext uri="{FF2B5EF4-FFF2-40B4-BE49-F238E27FC236}">
                <a16:creationId xmlns:a16="http://schemas.microsoft.com/office/drawing/2014/main" id="{43B7C8C3-0012-EB88-4792-D0BF0E9B8A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27310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>
          <a:extLst>
            <a:ext uri="{FF2B5EF4-FFF2-40B4-BE49-F238E27FC236}">
              <a16:creationId xmlns:a16="http://schemas.microsoft.com/office/drawing/2014/main" id="{C16D3B2B-B75E-F371-7F6A-BA76ABB290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>
            <a:extLst>
              <a:ext uri="{FF2B5EF4-FFF2-40B4-BE49-F238E27FC236}">
                <a16:creationId xmlns:a16="http://schemas.microsoft.com/office/drawing/2014/main" id="{96B8239A-B1FE-4312-92D7-60E22AEFAB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9640" y="3373754"/>
            <a:ext cx="7437120" cy="2760346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6" name="Google Shape;96;p2:notes">
            <a:extLst>
              <a:ext uri="{FF2B5EF4-FFF2-40B4-BE49-F238E27FC236}">
                <a16:creationId xmlns:a16="http://schemas.microsoft.com/office/drawing/2014/main" id="{FD296DED-199B-EF67-92FB-0AA1193EFE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13478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>
          <a:extLst>
            <a:ext uri="{FF2B5EF4-FFF2-40B4-BE49-F238E27FC236}">
              <a16:creationId xmlns:a16="http://schemas.microsoft.com/office/drawing/2014/main" id="{6FE96709-DF95-FD28-6386-D980B2A8B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8:notes">
            <a:extLst>
              <a:ext uri="{FF2B5EF4-FFF2-40B4-BE49-F238E27FC236}">
                <a16:creationId xmlns:a16="http://schemas.microsoft.com/office/drawing/2014/main" id="{62983C79-D945-0447-C791-5E90AE6E4F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01040" y="5887720"/>
            <a:ext cx="5608320" cy="557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Clr>
                <a:schemeClr val="dk1"/>
              </a:buClr>
              <a:buSzPts val="1200"/>
            </a:pPr>
            <a:endParaRPr/>
          </a:p>
        </p:txBody>
      </p:sp>
      <p:sp>
        <p:nvSpPr>
          <p:cNvPr id="188" name="Google Shape;188;p8:notes">
            <a:extLst>
              <a:ext uri="{FF2B5EF4-FFF2-40B4-BE49-F238E27FC236}">
                <a16:creationId xmlns:a16="http://schemas.microsoft.com/office/drawing/2014/main" id="{0014CADC-4380-262F-DD39-7C116EDEB0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627063" y="930275"/>
            <a:ext cx="8264526" cy="4648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15448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>
          <a:extLst>
            <a:ext uri="{FF2B5EF4-FFF2-40B4-BE49-F238E27FC236}">
              <a16:creationId xmlns:a16="http://schemas.microsoft.com/office/drawing/2014/main" id="{0D1A4F75-6756-F19C-1DEA-A7513A004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0:notes">
            <a:extLst>
              <a:ext uri="{FF2B5EF4-FFF2-40B4-BE49-F238E27FC236}">
                <a16:creationId xmlns:a16="http://schemas.microsoft.com/office/drawing/2014/main" id="{9BE33225-773B-D3B8-65DD-41E4EB8439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" name="Google Shape;223;p10:notes">
            <a:extLst>
              <a:ext uri="{FF2B5EF4-FFF2-40B4-BE49-F238E27FC236}">
                <a16:creationId xmlns:a16="http://schemas.microsoft.com/office/drawing/2014/main" id="{CBBCC2BD-1BD1-BC60-A54D-645FE0705A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9640" y="3373754"/>
            <a:ext cx="7437120" cy="2760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</p:spTree>
    <p:extLst>
      <p:ext uri="{BB962C8B-B14F-4D97-AF65-F5344CB8AC3E}">
        <p14:creationId xmlns:p14="http://schemas.microsoft.com/office/powerpoint/2010/main" val="3156532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/>
              <a:t>Logo</a:t>
            </a:r>
            <a:endParaRPr/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Connect Pima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The Coalition campaign to pass RTA Next!</a:t>
            </a:r>
            <a:endParaRPr/>
          </a:p>
        </p:txBody>
      </p:sp>
      <p:pic>
        <p:nvPicPr>
          <p:cNvPr id="90" name="Google Shape;90;p1" title="Slide1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"/>
          <p:cNvSpPr txBox="1"/>
          <p:nvPr/>
        </p:nvSpPr>
        <p:spPr>
          <a:xfrm>
            <a:off x="1426950" y="2040521"/>
            <a:ext cx="9338100" cy="6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/>
                <a:ea typeface="Montserrat"/>
                <a:cs typeface="Montserrat"/>
                <a:sym typeface="Montserrat"/>
              </a:rPr>
              <a:t>LET’S PASS </a:t>
            </a:r>
            <a:r>
              <a:rPr lang="en-US" sz="5400" b="1" dirty="0">
                <a:solidFill>
                  <a:srgbClr val="A5CF4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/>
                <a:ea typeface="Montserrat"/>
                <a:cs typeface="Montserrat"/>
                <a:sym typeface="Montserrat"/>
              </a:rPr>
              <a:t>RTA NEXT </a:t>
            </a:r>
            <a:br>
              <a:rPr lang="en-US" sz="4400" b="1" dirty="0">
                <a:solidFill>
                  <a:srgbClr val="80C45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400" b="1" dirty="0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/>
                <a:ea typeface="Montserrat"/>
                <a:cs typeface="Montserrat"/>
                <a:sym typeface="Montserrat"/>
              </a:rPr>
              <a:t>in MARCH 2026!</a:t>
            </a:r>
            <a:endParaRPr sz="4400" b="1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0" y="-10000"/>
            <a:ext cx="12192000" cy="6856200"/>
          </a:xfrm>
          <a:prstGeom prst="rect">
            <a:avLst/>
          </a:prstGeom>
          <a:noFill/>
          <a:ln w="114300" cap="flat" cmpd="sng">
            <a:solidFill>
              <a:srgbClr val="A5CF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 descr="A blue and green check mark and green check mark&#10;&#10;AI-generated content may be incorrect.">
            <a:extLst>
              <a:ext uri="{FF2B5EF4-FFF2-40B4-BE49-F238E27FC236}">
                <a16:creationId xmlns:a16="http://schemas.microsoft.com/office/drawing/2014/main" id="{DCDB37A1-A786-472F-BD8C-0CA3EC6047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36" y="4126801"/>
            <a:ext cx="11977008" cy="2610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>
          <a:extLst>
            <a:ext uri="{FF2B5EF4-FFF2-40B4-BE49-F238E27FC236}">
              <a16:creationId xmlns:a16="http://schemas.microsoft.com/office/drawing/2014/main" id="{55DC4366-E661-A773-CA28-28201B4F8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" title="Frame1.png">
            <a:extLst>
              <a:ext uri="{FF2B5EF4-FFF2-40B4-BE49-F238E27FC236}">
                <a16:creationId xmlns:a16="http://schemas.microsoft.com/office/drawing/2014/main" id="{625E9172-5067-9898-38F2-677DF095999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" y="-3927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>
            <a:extLst>
              <a:ext uri="{FF2B5EF4-FFF2-40B4-BE49-F238E27FC236}">
                <a16:creationId xmlns:a16="http://schemas.microsoft.com/office/drawing/2014/main" id="{1CC280EA-8AB3-09A2-13D6-11CF7F30566B}"/>
              </a:ext>
            </a:extLst>
          </p:cNvPr>
          <p:cNvSpPr/>
          <p:nvPr/>
        </p:nvSpPr>
        <p:spPr>
          <a:xfrm>
            <a:off x="0" y="-38375"/>
            <a:ext cx="12192000" cy="6856200"/>
          </a:xfrm>
          <a:prstGeom prst="rect">
            <a:avLst/>
          </a:prstGeom>
          <a:noFill/>
          <a:ln w="114300" cap="flat" cmpd="sng">
            <a:solidFill>
              <a:srgbClr val="A5CF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">
            <a:extLst>
              <a:ext uri="{FF2B5EF4-FFF2-40B4-BE49-F238E27FC236}">
                <a16:creationId xmlns:a16="http://schemas.microsoft.com/office/drawing/2014/main" id="{0F12B4BB-FA8E-AF88-822C-4DB6125552B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39662" y="921838"/>
            <a:ext cx="11408788" cy="3551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2661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b="1" u="sng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RTA = Regional Transportation Authority</a:t>
            </a:r>
          </a:p>
          <a:p>
            <a:pPr marL="800100">
              <a:lnSpc>
                <a:spcPts val="4000"/>
              </a:lnSpc>
              <a:spcBef>
                <a:spcPts val="0"/>
              </a:spcBef>
              <a:buClr>
                <a:schemeClr val="lt1"/>
              </a:buClr>
              <a:buSzPts val="2800"/>
            </a:pPr>
            <a:r>
              <a:rPr lang="en-US" sz="2400" b="1" dirty="0">
                <a:solidFill>
                  <a:schemeClr val="lt1"/>
                </a:solidFill>
                <a:latin typeface="Montserrat"/>
                <a:sym typeface="Montserrat"/>
              </a:rPr>
              <a:t>Prop 418 – Regional Transportation Plan through 2046</a:t>
            </a:r>
          </a:p>
          <a:p>
            <a:pPr marL="800100">
              <a:lnSpc>
                <a:spcPts val="4000"/>
              </a:lnSpc>
              <a:spcBef>
                <a:spcPts val="0"/>
              </a:spcBef>
              <a:buClr>
                <a:schemeClr val="lt1"/>
              </a:buClr>
              <a:buSzPts val="2800"/>
            </a:pPr>
            <a:r>
              <a:rPr lang="en-US" sz="2400" b="1" dirty="0">
                <a:solidFill>
                  <a:schemeClr val="lt1"/>
                </a:solidFill>
                <a:latin typeface="Montserrat"/>
                <a:sym typeface="Montserrat"/>
              </a:rPr>
              <a:t>Prop 419 – Same 0.5% sales tax to fund plan</a:t>
            </a:r>
          </a:p>
          <a:p>
            <a:pPr marL="0" indent="-457200">
              <a:lnSpc>
                <a:spcPts val="4000"/>
              </a:lnSpc>
              <a:spcBef>
                <a:spcPts val="0"/>
              </a:spcBef>
              <a:buClr>
                <a:schemeClr val="lt1"/>
              </a:buClr>
              <a:buSzPts val="2800"/>
            </a:pPr>
            <a:r>
              <a:rPr lang="en-US" sz="2400" dirty="0">
                <a:solidFill>
                  <a:srgbClr val="A5CF4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February 11, 2026:</a:t>
            </a:r>
            <a:r>
              <a:rPr lang="en-US" sz="24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Mail-in ballots are sent to Pima County Voters</a:t>
            </a:r>
          </a:p>
          <a:p>
            <a:pPr marL="0" indent="-457200">
              <a:lnSpc>
                <a:spcPts val="4000"/>
              </a:lnSpc>
              <a:spcBef>
                <a:spcPts val="0"/>
              </a:spcBef>
              <a:buClr>
                <a:schemeClr val="lt1"/>
              </a:buClr>
              <a:buSzPts val="2800"/>
            </a:pPr>
            <a:r>
              <a:rPr lang="en-US" sz="2400" dirty="0">
                <a:solidFill>
                  <a:srgbClr val="A5CF4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March 4, 2026: </a:t>
            </a:r>
            <a:r>
              <a:rPr lang="en-US" sz="24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Last day to send back ballot via mail</a:t>
            </a:r>
            <a:endParaRPr lang="en-US" sz="2400" dirty="0">
              <a:solidFill>
                <a:srgbClr val="A5CF4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indent="-457200">
              <a:lnSpc>
                <a:spcPts val="4000"/>
              </a:lnSpc>
              <a:spcBef>
                <a:spcPts val="0"/>
              </a:spcBef>
              <a:buClr>
                <a:schemeClr val="lt1"/>
              </a:buClr>
              <a:buSzPts val="2800"/>
            </a:pPr>
            <a:r>
              <a:rPr lang="en-US" sz="2400" dirty="0">
                <a:solidFill>
                  <a:srgbClr val="A5CF4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March 10, 2026:</a:t>
            </a:r>
            <a:r>
              <a:rPr lang="en-US" sz="24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Election-day ballot drop-off</a:t>
            </a:r>
            <a:endParaRPr sz="2200" dirty="0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01" name="Google Shape;101;p2">
            <a:extLst>
              <a:ext uri="{FF2B5EF4-FFF2-40B4-BE49-F238E27FC236}">
                <a16:creationId xmlns:a16="http://schemas.microsoft.com/office/drawing/2014/main" id="{920026FE-9E6D-C525-3268-17F07DB316ED}"/>
              </a:ext>
            </a:extLst>
          </p:cNvPr>
          <p:cNvSpPr/>
          <p:nvPr/>
        </p:nvSpPr>
        <p:spPr>
          <a:xfrm rot="10133471">
            <a:off x="4405079" y="6349490"/>
            <a:ext cx="7744756" cy="1190791"/>
          </a:xfrm>
          <a:custGeom>
            <a:avLst/>
            <a:gdLst/>
            <a:ahLst/>
            <a:cxnLst/>
            <a:rect l="l" t="t" r="r" b="b"/>
            <a:pathLst>
              <a:path w="309747" h="47625" extrusionOk="0">
                <a:moveTo>
                  <a:pt x="0" y="0"/>
                </a:moveTo>
                <a:cubicBezTo>
                  <a:pt x="18432" y="7341"/>
                  <a:pt x="58966" y="36625"/>
                  <a:pt x="110590" y="44045"/>
                </a:cubicBezTo>
                <a:cubicBezTo>
                  <a:pt x="162215" y="51466"/>
                  <a:pt x="276554" y="44443"/>
                  <a:pt x="309747" y="44523"/>
                </a:cubicBezTo>
              </a:path>
            </a:pathLst>
          </a:custGeom>
          <a:noFill/>
          <a:ln w="76200" cap="flat" cmpd="sng">
            <a:solidFill>
              <a:srgbClr val="A5CF4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">
            <a:extLst>
              <a:ext uri="{FF2B5EF4-FFF2-40B4-BE49-F238E27FC236}">
                <a16:creationId xmlns:a16="http://schemas.microsoft.com/office/drawing/2014/main" id="{523DA77B-F8DC-7B73-ADF4-74C3668675E0}"/>
              </a:ext>
            </a:extLst>
          </p:cNvPr>
          <p:cNvSpPr txBox="1"/>
          <p:nvPr/>
        </p:nvSpPr>
        <p:spPr>
          <a:xfrm>
            <a:off x="615306" y="522625"/>
            <a:ext cx="11165757" cy="808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 sz="3700" b="1" u="sng" dirty="0">
                <a:solidFill>
                  <a:srgbClr val="80C457"/>
                </a:solidFill>
                <a:latin typeface="Montserrat ExtraBold" panose="00000900000000000000" pitchFamily="2" charset="0"/>
                <a:ea typeface="Montserrat"/>
                <a:cs typeface="Montserrat"/>
                <a:sym typeface="Montserrat"/>
              </a:rPr>
              <a:t>We</a:t>
            </a:r>
            <a:r>
              <a:rPr lang="en-US" sz="3700" b="1" dirty="0">
                <a:solidFill>
                  <a:schemeClr val="lt1"/>
                </a:solidFill>
                <a:latin typeface="Montserrat ExtraBold" panose="00000900000000000000" pitchFamily="2" charset="0"/>
                <a:ea typeface="Montserrat"/>
                <a:cs typeface="Montserrat"/>
                <a:sym typeface="Montserrat"/>
              </a:rPr>
              <a:t> Control our Transportation Future!</a:t>
            </a:r>
            <a:endParaRPr sz="3700" b="1" dirty="0">
              <a:solidFill>
                <a:schemeClr val="lt1"/>
              </a:solidFill>
              <a:latin typeface="Montserrat ExtraBold" panose="00000900000000000000" pitchFamily="2" charset="0"/>
              <a:ea typeface="Montserrat"/>
              <a:cs typeface="Montserrat"/>
              <a:sym typeface="Montserra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C752A9-0A95-54D5-CB92-695853709D3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5157" y="4473302"/>
            <a:ext cx="7029450" cy="1725627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09606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>
          <a:extLst>
            <a:ext uri="{FF2B5EF4-FFF2-40B4-BE49-F238E27FC236}">
              <a16:creationId xmlns:a16="http://schemas.microsoft.com/office/drawing/2014/main" id="{A36F55D9-EFCC-18AA-8B8E-6571DB422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" title="Frame1.png">
            <a:extLst>
              <a:ext uri="{FF2B5EF4-FFF2-40B4-BE49-F238E27FC236}">
                <a16:creationId xmlns:a16="http://schemas.microsoft.com/office/drawing/2014/main" id="{6DBC484F-8FE5-50A1-FD61-9A3BA5C2D18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" y="-3927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>
            <a:extLst>
              <a:ext uri="{FF2B5EF4-FFF2-40B4-BE49-F238E27FC236}">
                <a16:creationId xmlns:a16="http://schemas.microsoft.com/office/drawing/2014/main" id="{DA9D70E8-B0E7-8454-8A67-9B5433CA02D7}"/>
              </a:ext>
            </a:extLst>
          </p:cNvPr>
          <p:cNvSpPr/>
          <p:nvPr/>
        </p:nvSpPr>
        <p:spPr>
          <a:xfrm>
            <a:off x="0" y="-38375"/>
            <a:ext cx="12192000" cy="6856200"/>
          </a:xfrm>
          <a:prstGeom prst="rect">
            <a:avLst/>
          </a:prstGeom>
          <a:noFill/>
          <a:ln w="114300" cap="flat" cmpd="sng">
            <a:solidFill>
              <a:srgbClr val="A5CF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">
            <a:extLst>
              <a:ext uri="{FF2B5EF4-FFF2-40B4-BE49-F238E27FC236}">
                <a16:creationId xmlns:a16="http://schemas.microsoft.com/office/drawing/2014/main" id="{A083D2FE-8A94-F745-F341-A0A3237B81D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095993" y="1313625"/>
            <a:ext cx="5928101" cy="3772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2661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b="1" u="sng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ECONOMIC IMPACT </a:t>
            </a:r>
          </a:p>
          <a:p>
            <a:pPr indent="-457200">
              <a:lnSpc>
                <a:spcPct val="115000"/>
              </a:lnSpc>
              <a:spcBef>
                <a:spcPts val="2661"/>
              </a:spcBef>
              <a:buClr>
                <a:schemeClr val="lt1"/>
              </a:buClr>
              <a:buSzPct val="100000"/>
            </a:pPr>
            <a:r>
              <a:rPr lang="en-US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Created 40,000 – 60,000 permanent jobs</a:t>
            </a:r>
            <a:endParaRPr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57200">
              <a:lnSpc>
                <a:spcPct val="115000"/>
              </a:lnSpc>
              <a:spcBef>
                <a:spcPts val="2661"/>
              </a:spcBef>
              <a:buClr>
                <a:schemeClr val="lt1"/>
              </a:buClr>
              <a:buSzPct val="100000"/>
            </a:pPr>
            <a:r>
              <a:rPr lang="en-US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Brought $2.8B - $5.1B in additional tax revenue</a:t>
            </a:r>
            <a:endParaRPr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57200">
              <a:lnSpc>
                <a:spcPct val="115000"/>
              </a:lnSpc>
              <a:spcBef>
                <a:spcPts val="2661"/>
              </a:spcBef>
              <a:buClr>
                <a:schemeClr val="lt1"/>
              </a:buClr>
              <a:buSzPct val="100000"/>
            </a:pPr>
            <a:r>
              <a:rPr lang="en-US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$55.7B - $137.6B in total economic impact</a:t>
            </a:r>
            <a:endParaRPr sz="2200" dirty="0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01" name="Google Shape;101;p2">
            <a:extLst>
              <a:ext uri="{FF2B5EF4-FFF2-40B4-BE49-F238E27FC236}">
                <a16:creationId xmlns:a16="http://schemas.microsoft.com/office/drawing/2014/main" id="{B06FB28C-44DD-C633-AF2B-48E5840E8E29}"/>
              </a:ext>
            </a:extLst>
          </p:cNvPr>
          <p:cNvSpPr/>
          <p:nvPr/>
        </p:nvSpPr>
        <p:spPr>
          <a:xfrm rot="10133471">
            <a:off x="4405079" y="6349490"/>
            <a:ext cx="7744756" cy="1190791"/>
          </a:xfrm>
          <a:custGeom>
            <a:avLst/>
            <a:gdLst/>
            <a:ahLst/>
            <a:cxnLst/>
            <a:rect l="l" t="t" r="r" b="b"/>
            <a:pathLst>
              <a:path w="309747" h="47625" extrusionOk="0">
                <a:moveTo>
                  <a:pt x="0" y="0"/>
                </a:moveTo>
                <a:cubicBezTo>
                  <a:pt x="18432" y="7341"/>
                  <a:pt x="58966" y="36625"/>
                  <a:pt x="110590" y="44045"/>
                </a:cubicBezTo>
                <a:cubicBezTo>
                  <a:pt x="162215" y="51466"/>
                  <a:pt x="276554" y="44443"/>
                  <a:pt x="309747" y="44523"/>
                </a:cubicBezTo>
              </a:path>
            </a:pathLst>
          </a:custGeom>
          <a:noFill/>
          <a:ln w="76200" cap="flat" cmpd="sng">
            <a:solidFill>
              <a:srgbClr val="A5CF4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">
            <a:extLst>
              <a:ext uri="{FF2B5EF4-FFF2-40B4-BE49-F238E27FC236}">
                <a16:creationId xmlns:a16="http://schemas.microsoft.com/office/drawing/2014/main" id="{E0A7AD13-3D2A-3449-926A-9C4A16756344}"/>
              </a:ext>
            </a:extLst>
          </p:cNvPr>
          <p:cNvSpPr txBox="1"/>
          <p:nvPr/>
        </p:nvSpPr>
        <p:spPr>
          <a:xfrm>
            <a:off x="615307" y="522625"/>
            <a:ext cx="9338100" cy="6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 sz="3700" b="1" dirty="0">
                <a:solidFill>
                  <a:schemeClr val="lt1"/>
                </a:solidFill>
                <a:latin typeface="Montserrat ExtraBold" panose="00000900000000000000" pitchFamily="2" charset="0"/>
                <a:ea typeface="Montserrat"/>
                <a:cs typeface="Montserrat"/>
                <a:sym typeface="Montserrat"/>
              </a:rPr>
              <a:t>IMPACT OF RTA 1 </a:t>
            </a:r>
            <a:r>
              <a:rPr lang="en-US" sz="2400" dirty="0">
                <a:solidFill>
                  <a:schemeClr val="lt1"/>
                </a:solidFill>
                <a:latin typeface="Montserrat ExtraBold" panose="00000900000000000000" pitchFamily="2" charset="0"/>
                <a:ea typeface="Montserrat"/>
                <a:cs typeface="Montserrat"/>
                <a:sym typeface="Montserrat"/>
              </a:rPr>
              <a:t>(passed in 2006) </a:t>
            </a:r>
            <a:endParaRPr sz="3700" dirty="0">
              <a:solidFill>
                <a:schemeClr val="lt1"/>
              </a:solidFill>
              <a:latin typeface="Montserrat ExtraBold" panose="00000900000000000000" pitchFamily="2" charset="0"/>
              <a:ea typeface="Montserrat"/>
              <a:cs typeface="Montserrat"/>
              <a:sym typeface="Montserra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A96E6C-78D4-3EF7-A359-7A0977A534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916" y="1433449"/>
            <a:ext cx="5460417" cy="3986276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9EFBC1-A575-F34D-C975-06698E883AED}"/>
              </a:ext>
            </a:extLst>
          </p:cNvPr>
          <p:cNvSpPr txBox="1"/>
          <p:nvPr/>
        </p:nvSpPr>
        <p:spPr>
          <a:xfrm>
            <a:off x="9061598" y="5613638"/>
            <a:ext cx="2962496" cy="322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2661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1400" b="1" i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Source: Rounds Consulting</a:t>
            </a:r>
          </a:p>
        </p:txBody>
      </p:sp>
    </p:spTree>
    <p:extLst>
      <p:ext uri="{BB962C8B-B14F-4D97-AF65-F5344CB8AC3E}">
        <p14:creationId xmlns:p14="http://schemas.microsoft.com/office/powerpoint/2010/main" val="84143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>
          <a:extLst>
            <a:ext uri="{FF2B5EF4-FFF2-40B4-BE49-F238E27FC236}">
              <a16:creationId xmlns:a16="http://schemas.microsoft.com/office/drawing/2014/main" id="{4B843EE1-B606-0744-130E-ECCEE4100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" title="Frame1.png">
            <a:extLst>
              <a:ext uri="{FF2B5EF4-FFF2-40B4-BE49-F238E27FC236}">
                <a16:creationId xmlns:a16="http://schemas.microsoft.com/office/drawing/2014/main" id="{1D0640F8-BE62-3D13-1C95-FD7C169F70E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" y="-3927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>
            <a:extLst>
              <a:ext uri="{FF2B5EF4-FFF2-40B4-BE49-F238E27FC236}">
                <a16:creationId xmlns:a16="http://schemas.microsoft.com/office/drawing/2014/main" id="{FAD58D0B-15CB-FFD1-29A0-060F9B30BC40}"/>
              </a:ext>
            </a:extLst>
          </p:cNvPr>
          <p:cNvSpPr/>
          <p:nvPr/>
        </p:nvSpPr>
        <p:spPr>
          <a:xfrm>
            <a:off x="0" y="-38375"/>
            <a:ext cx="12192000" cy="6856200"/>
          </a:xfrm>
          <a:prstGeom prst="rect">
            <a:avLst/>
          </a:prstGeom>
          <a:noFill/>
          <a:ln w="114300" cap="flat" cmpd="sng">
            <a:solidFill>
              <a:srgbClr val="A5CF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>
            <a:extLst>
              <a:ext uri="{FF2B5EF4-FFF2-40B4-BE49-F238E27FC236}">
                <a16:creationId xmlns:a16="http://schemas.microsoft.com/office/drawing/2014/main" id="{A629220C-D615-6953-F3F4-9630E032091F}"/>
              </a:ext>
            </a:extLst>
          </p:cNvPr>
          <p:cNvSpPr/>
          <p:nvPr/>
        </p:nvSpPr>
        <p:spPr>
          <a:xfrm rot="10133471">
            <a:off x="4405079" y="6349490"/>
            <a:ext cx="7744756" cy="1190791"/>
          </a:xfrm>
          <a:custGeom>
            <a:avLst/>
            <a:gdLst/>
            <a:ahLst/>
            <a:cxnLst/>
            <a:rect l="l" t="t" r="r" b="b"/>
            <a:pathLst>
              <a:path w="309747" h="47625" extrusionOk="0">
                <a:moveTo>
                  <a:pt x="0" y="0"/>
                </a:moveTo>
                <a:cubicBezTo>
                  <a:pt x="18432" y="7341"/>
                  <a:pt x="58966" y="36625"/>
                  <a:pt x="110590" y="44045"/>
                </a:cubicBezTo>
                <a:cubicBezTo>
                  <a:pt x="162215" y="51466"/>
                  <a:pt x="276554" y="44443"/>
                  <a:pt x="309747" y="44523"/>
                </a:cubicBezTo>
              </a:path>
            </a:pathLst>
          </a:custGeom>
          <a:noFill/>
          <a:ln w="76200" cap="flat" cmpd="sng">
            <a:solidFill>
              <a:srgbClr val="A5CF4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">
            <a:extLst>
              <a:ext uri="{FF2B5EF4-FFF2-40B4-BE49-F238E27FC236}">
                <a16:creationId xmlns:a16="http://schemas.microsoft.com/office/drawing/2014/main" id="{12D74531-3C09-3E8D-F38A-9B360EE6209F}"/>
              </a:ext>
            </a:extLst>
          </p:cNvPr>
          <p:cNvSpPr txBox="1"/>
          <p:nvPr/>
        </p:nvSpPr>
        <p:spPr>
          <a:xfrm>
            <a:off x="615307" y="522625"/>
            <a:ext cx="9338100" cy="6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 sz="44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IMPACT OF RTA 1</a:t>
            </a:r>
            <a:endParaRPr sz="37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" name="Picture 1" descr="A high angle view of a city&#10;&#10;Description automatically generated">
            <a:extLst>
              <a:ext uri="{FF2B5EF4-FFF2-40B4-BE49-F238E27FC236}">
                <a16:creationId xmlns:a16="http://schemas.microsoft.com/office/drawing/2014/main" id="{535AB15D-B1AE-30E7-1E85-8E2BC41BEE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9" r="-248"/>
          <a:stretch>
            <a:fillRect/>
          </a:stretch>
        </p:blipFill>
        <p:spPr>
          <a:xfrm>
            <a:off x="6674776" y="271851"/>
            <a:ext cx="4397924" cy="36523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EDB7ED1-47ED-831F-4991-50618586E03E}"/>
              </a:ext>
            </a:extLst>
          </p:cNvPr>
          <p:cNvSpPr txBox="1"/>
          <p:nvPr/>
        </p:nvSpPr>
        <p:spPr>
          <a:xfrm>
            <a:off x="7065324" y="3140615"/>
            <a:ext cx="2743200" cy="36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defTabSz="91440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2000" kern="1200" baseline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Downtown Links</a:t>
            </a:r>
          </a:p>
        </p:txBody>
      </p:sp>
      <p:pic>
        <p:nvPicPr>
          <p:cNvPr id="4" name="Picture 3" descr="A road with a building in the background&#10;&#10;AI-generated content may be incorrect.">
            <a:extLst>
              <a:ext uri="{FF2B5EF4-FFF2-40B4-BE49-F238E27FC236}">
                <a16:creationId xmlns:a16="http://schemas.microsoft.com/office/drawing/2014/main" id="{2289692C-A604-0160-995F-C783DE8329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528"/>
          <a:stretch>
            <a:fillRect/>
          </a:stretch>
        </p:blipFill>
        <p:spPr>
          <a:xfrm>
            <a:off x="923978" y="3356134"/>
            <a:ext cx="6001110" cy="332044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734CAC-1410-EECC-1E05-F77736CC81D6}"/>
              </a:ext>
            </a:extLst>
          </p:cNvPr>
          <p:cNvSpPr txBox="1"/>
          <p:nvPr/>
        </p:nvSpPr>
        <p:spPr>
          <a:xfrm>
            <a:off x="923971" y="6264280"/>
            <a:ext cx="2743200" cy="36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defTabSz="91440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2000" kern="1200" baseline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Broadway Blvd</a:t>
            </a:r>
          </a:p>
        </p:txBody>
      </p:sp>
      <p:pic>
        <p:nvPicPr>
          <p:cNvPr id="6" name="Picture 5" descr="Tucson's Sun Link Celebrates Third Anniversary | Mass Transit">
            <a:extLst>
              <a:ext uri="{FF2B5EF4-FFF2-40B4-BE49-F238E27FC236}">
                <a16:creationId xmlns:a16="http://schemas.microsoft.com/office/drawing/2014/main" id="{B31A5672-6880-9CE9-F790-6FA976CD352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427" y="1203325"/>
            <a:ext cx="6851660" cy="25399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C2160D-FF2D-E984-A15B-FEDB936668A1}"/>
              </a:ext>
            </a:extLst>
          </p:cNvPr>
          <p:cNvSpPr txBox="1"/>
          <p:nvPr/>
        </p:nvSpPr>
        <p:spPr>
          <a:xfrm>
            <a:off x="4670860" y="3356134"/>
            <a:ext cx="3133969" cy="36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defTabSz="91440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2000" kern="1200" baseline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defTabSz="914400" eaLnBrk="1" latinLnBrk="0" hangingPunct="1"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defTabSz="91440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Sun Link</a:t>
            </a:r>
          </a:p>
        </p:txBody>
      </p:sp>
      <p:pic>
        <p:nvPicPr>
          <p:cNvPr id="11" name="Picture 2" descr="A bridge on Sunset Road over Interstate 10 under construction. ">
            <a:extLst>
              <a:ext uri="{FF2B5EF4-FFF2-40B4-BE49-F238E27FC236}">
                <a16:creationId xmlns:a16="http://schemas.microsoft.com/office/drawing/2014/main" id="{4FD67476-2044-8FDA-9FE3-7D54606C26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01003" y="3450465"/>
            <a:ext cx="4545470" cy="3268171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4CB5B423-2484-B724-250D-B8C8CBADFFFB}"/>
              </a:ext>
            </a:extLst>
          </p:cNvPr>
          <p:cNvSpPr txBox="1">
            <a:spLocks/>
          </p:cNvSpPr>
          <p:nvPr/>
        </p:nvSpPr>
        <p:spPr>
          <a:xfrm>
            <a:off x="7368049" y="3925134"/>
            <a:ext cx="1978597" cy="3303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spcAft>
                <a:spcPts val="8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spcAft>
                <a:spcPts val="8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effectLst/>
              </a:rPr>
              <a:t>Sunset Road</a:t>
            </a:r>
          </a:p>
        </p:txBody>
      </p:sp>
    </p:spTree>
    <p:extLst>
      <p:ext uri="{BB962C8B-B14F-4D97-AF65-F5344CB8AC3E}">
        <p14:creationId xmlns:p14="http://schemas.microsoft.com/office/powerpoint/2010/main" val="2952490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>
          <a:extLst>
            <a:ext uri="{FF2B5EF4-FFF2-40B4-BE49-F238E27FC236}">
              <a16:creationId xmlns:a16="http://schemas.microsoft.com/office/drawing/2014/main" id="{D0957D68-DF46-C5B5-164C-4B0DE3CAE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" title="Frame1.png">
            <a:extLst>
              <a:ext uri="{FF2B5EF4-FFF2-40B4-BE49-F238E27FC236}">
                <a16:creationId xmlns:a16="http://schemas.microsoft.com/office/drawing/2014/main" id="{56451B99-9831-9DBC-0561-172EEB44647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" y="-3927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>
            <a:extLst>
              <a:ext uri="{FF2B5EF4-FFF2-40B4-BE49-F238E27FC236}">
                <a16:creationId xmlns:a16="http://schemas.microsoft.com/office/drawing/2014/main" id="{64B9F685-A43D-9757-8774-DAA1FA09D5EF}"/>
              </a:ext>
            </a:extLst>
          </p:cNvPr>
          <p:cNvSpPr/>
          <p:nvPr/>
        </p:nvSpPr>
        <p:spPr>
          <a:xfrm>
            <a:off x="0" y="-38375"/>
            <a:ext cx="12192000" cy="6856200"/>
          </a:xfrm>
          <a:prstGeom prst="rect">
            <a:avLst/>
          </a:prstGeom>
          <a:noFill/>
          <a:ln w="114300" cap="flat" cmpd="sng">
            <a:solidFill>
              <a:srgbClr val="A5CF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>
            <a:extLst>
              <a:ext uri="{FF2B5EF4-FFF2-40B4-BE49-F238E27FC236}">
                <a16:creationId xmlns:a16="http://schemas.microsoft.com/office/drawing/2014/main" id="{0F8FDA69-2BF7-DF85-02C2-9BBB841C7F3D}"/>
              </a:ext>
            </a:extLst>
          </p:cNvPr>
          <p:cNvSpPr/>
          <p:nvPr/>
        </p:nvSpPr>
        <p:spPr>
          <a:xfrm rot="10133471">
            <a:off x="4405079" y="6349490"/>
            <a:ext cx="7744756" cy="1190791"/>
          </a:xfrm>
          <a:custGeom>
            <a:avLst/>
            <a:gdLst/>
            <a:ahLst/>
            <a:cxnLst/>
            <a:rect l="l" t="t" r="r" b="b"/>
            <a:pathLst>
              <a:path w="309747" h="47625" extrusionOk="0">
                <a:moveTo>
                  <a:pt x="0" y="0"/>
                </a:moveTo>
                <a:cubicBezTo>
                  <a:pt x="18432" y="7341"/>
                  <a:pt x="58966" y="36625"/>
                  <a:pt x="110590" y="44045"/>
                </a:cubicBezTo>
                <a:cubicBezTo>
                  <a:pt x="162215" y="51466"/>
                  <a:pt x="276554" y="44443"/>
                  <a:pt x="309747" y="44523"/>
                </a:cubicBezTo>
              </a:path>
            </a:pathLst>
          </a:custGeom>
          <a:noFill/>
          <a:ln w="76200" cap="flat" cmpd="sng">
            <a:solidFill>
              <a:srgbClr val="A5CF4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">
            <a:extLst>
              <a:ext uri="{FF2B5EF4-FFF2-40B4-BE49-F238E27FC236}">
                <a16:creationId xmlns:a16="http://schemas.microsoft.com/office/drawing/2014/main" id="{89004128-486C-138B-D63F-2AB81F4C1836}"/>
              </a:ext>
            </a:extLst>
          </p:cNvPr>
          <p:cNvSpPr txBox="1"/>
          <p:nvPr/>
        </p:nvSpPr>
        <p:spPr>
          <a:xfrm>
            <a:off x="615307" y="522625"/>
            <a:ext cx="9338100" cy="6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 sz="44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RTA NEXT PLAN</a:t>
            </a:r>
            <a:endParaRPr sz="37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1451656C-F9E7-6358-2E36-57253EA35B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6285803"/>
              </p:ext>
            </p:extLst>
          </p:nvPr>
        </p:nvGraphicFramePr>
        <p:xfrm>
          <a:off x="0" y="1558040"/>
          <a:ext cx="8128000" cy="4280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Google Shape;100;p2">
            <a:extLst>
              <a:ext uri="{FF2B5EF4-FFF2-40B4-BE49-F238E27FC236}">
                <a16:creationId xmlns:a16="http://schemas.microsoft.com/office/drawing/2014/main" id="{EE68AD83-D725-4EA0-EE98-87CCBC5D68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519894" y="2729042"/>
            <a:ext cx="2867025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2661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48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= $2.67B</a:t>
            </a:r>
          </a:p>
          <a:p>
            <a:pPr marL="177800" indent="0">
              <a:buSzPts val="700"/>
              <a:buNone/>
            </a:pPr>
            <a:endParaRPr sz="4800" dirty="0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  <p:extLst>
      <p:ext uri="{BB962C8B-B14F-4D97-AF65-F5344CB8AC3E}">
        <p14:creationId xmlns:p14="http://schemas.microsoft.com/office/powerpoint/2010/main" val="4239046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>
          <a:extLst>
            <a:ext uri="{FF2B5EF4-FFF2-40B4-BE49-F238E27FC236}">
              <a16:creationId xmlns:a16="http://schemas.microsoft.com/office/drawing/2014/main" id="{92CCAF95-ABDB-0094-0A70-C66F6EDEF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8" title="Frame4.png">
            <a:extLst>
              <a:ext uri="{FF2B5EF4-FFF2-40B4-BE49-F238E27FC236}">
                <a16:creationId xmlns:a16="http://schemas.microsoft.com/office/drawing/2014/main" id="{9F0B0778-ADAB-5069-7B0B-34F096B203FD}"/>
              </a:ext>
            </a:extLst>
          </p:cNvPr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31" y="64477"/>
            <a:ext cx="12039600" cy="6772286"/>
          </a:xfrm>
          <a:prstGeom prst="rect">
            <a:avLst/>
          </a:prstGeom>
          <a:noFill/>
          <a:ln w="114300" cap="flat" cmpd="sng">
            <a:solidFill>
              <a:srgbClr val="A5CF4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91" name="Google Shape;191;p8">
            <a:extLst>
              <a:ext uri="{FF2B5EF4-FFF2-40B4-BE49-F238E27FC236}">
                <a16:creationId xmlns:a16="http://schemas.microsoft.com/office/drawing/2014/main" id="{239D70D5-5896-B041-2715-B15286B7EB71}"/>
              </a:ext>
            </a:extLst>
          </p:cNvPr>
          <p:cNvSpPr/>
          <p:nvPr/>
        </p:nvSpPr>
        <p:spPr>
          <a:xfrm rot="10448438">
            <a:off x="-42688" y="6457483"/>
            <a:ext cx="7744645" cy="1190774"/>
          </a:xfrm>
          <a:custGeom>
            <a:avLst/>
            <a:gdLst/>
            <a:ahLst/>
            <a:cxnLst/>
            <a:rect l="l" t="t" r="r" b="b"/>
            <a:pathLst>
              <a:path w="309747" h="47625" extrusionOk="0">
                <a:moveTo>
                  <a:pt x="0" y="0"/>
                </a:moveTo>
                <a:cubicBezTo>
                  <a:pt x="18432" y="7341"/>
                  <a:pt x="58966" y="36625"/>
                  <a:pt x="110590" y="44045"/>
                </a:cubicBezTo>
                <a:cubicBezTo>
                  <a:pt x="162215" y="51466"/>
                  <a:pt x="276554" y="44443"/>
                  <a:pt x="309747" y="44523"/>
                </a:cubicBezTo>
              </a:path>
            </a:pathLst>
          </a:custGeom>
          <a:noFill/>
          <a:ln w="76200" cap="flat" cmpd="sng">
            <a:solidFill>
              <a:srgbClr val="006DC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8">
            <a:extLst>
              <a:ext uri="{FF2B5EF4-FFF2-40B4-BE49-F238E27FC236}">
                <a16:creationId xmlns:a16="http://schemas.microsoft.com/office/drawing/2014/main" id="{654FE489-FF59-228A-06A5-7ED02511D754}"/>
              </a:ext>
            </a:extLst>
          </p:cNvPr>
          <p:cNvSpPr/>
          <p:nvPr/>
        </p:nvSpPr>
        <p:spPr>
          <a:xfrm rot="545417">
            <a:off x="4892960" y="-398780"/>
            <a:ext cx="7744141" cy="1190697"/>
          </a:xfrm>
          <a:custGeom>
            <a:avLst/>
            <a:gdLst/>
            <a:ahLst/>
            <a:cxnLst/>
            <a:rect l="l" t="t" r="r" b="b"/>
            <a:pathLst>
              <a:path w="309747" h="47625" extrusionOk="0">
                <a:moveTo>
                  <a:pt x="0" y="0"/>
                </a:moveTo>
                <a:cubicBezTo>
                  <a:pt x="18432" y="7341"/>
                  <a:pt x="58966" y="36625"/>
                  <a:pt x="110590" y="44045"/>
                </a:cubicBezTo>
                <a:cubicBezTo>
                  <a:pt x="162215" y="51466"/>
                  <a:pt x="276554" y="44443"/>
                  <a:pt x="309747" y="44523"/>
                </a:cubicBezTo>
              </a:path>
            </a:pathLst>
          </a:custGeom>
          <a:noFill/>
          <a:ln w="76200" cap="flat" cmpd="sng">
            <a:solidFill>
              <a:srgbClr val="006DC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55;p6">
            <a:extLst>
              <a:ext uri="{FF2B5EF4-FFF2-40B4-BE49-F238E27FC236}">
                <a16:creationId xmlns:a16="http://schemas.microsoft.com/office/drawing/2014/main" id="{2130BDEC-3BA5-4D25-8252-7E7010AB8497}"/>
              </a:ext>
            </a:extLst>
          </p:cNvPr>
          <p:cNvSpPr/>
          <p:nvPr/>
        </p:nvSpPr>
        <p:spPr>
          <a:xfrm>
            <a:off x="442597" y="390555"/>
            <a:ext cx="10577828" cy="554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82E"/>
              </a:buClr>
              <a:buSzPts val="3188"/>
              <a:buFont typeface="Montserrat"/>
              <a:buNone/>
            </a:pPr>
            <a:r>
              <a:rPr lang="en-US" sz="3500" dirty="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 </a:t>
            </a:r>
            <a:r>
              <a:rPr lang="en-US" sz="3500" dirty="0">
                <a:solidFill>
                  <a:srgbClr val="A5CF4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VOTE</a:t>
            </a:r>
            <a:r>
              <a:rPr lang="en-US" sz="3500" dirty="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Matters!</a:t>
            </a:r>
            <a:endParaRPr sz="3500" dirty="0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82E"/>
              </a:buClr>
              <a:buSzPts val="3188"/>
              <a:buFont typeface="Montserrat"/>
              <a:buNone/>
            </a:pPr>
            <a:endParaRPr sz="3500" dirty="0">
              <a:solidFill>
                <a:srgbClr val="A5CF4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9C4968-D0D1-8805-627F-B2C19188BE3E}"/>
              </a:ext>
            </a:extLst>
          </p:cNvPr>
          <p:cNvSpPr txBox="1"/>
          <p:nvPr/>
        </p:nvSpPr>
        <p:spPr>
          <a:xfrm>
            <a:off x="442597" y="1735377"/>
            <a:ext cx="10813257" cy="4442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2000"/>
              </a:spcAft>
              <a:buClr>
                <a:schemeClr val="l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lt1"/>
                </a:solidFill>
                <a:latin typeface="Montserrat"/>
              </a:rPr>
              <a:t>If </a:t>
            </a:r>
            <a:r>
              <a:rPr lang="en-US" sz="2400" b="1" dirty="0">
                <a:solidFill>
                  <a:schemeClr val="lt1"/>
                </a:solidFill>
                <a:latin typeface="Montserrat"/>
              </a:rPr>
              <a:t>418 or 419 fails</a:t>
            </a:r>
            <a:r>
              <a:rPr lang="en-US" sz="2400" dirty="0">
                <a:solidFill>
                  <a:schemeClr val="lt1"/>
                </a:solidFill>
                <a:latin typeface="Montserrat"/>
              </a:rPr>
              <a:t> that means </a:t>
            </a:r>
            <a:r>
              <a:rPr lang="en-US" sz="2400" b="1" dirty="0">
                <a:solidFill>
                  <a:srgbClr val="A5CF4F"/>
                </a:solidFill>
                <a:latin typeface="Montserrat"/>
              </a:rPr>
              <a:t>more potholes, more congestion, and less safety. </a:t>
            </a:r>
          </a:p>
          <a:p>
            <a:pPr marL="342900" indent="-342900">
              <a:spcAft>
                <a:spcPts val="2000"/>
              </a:spcAft>
              <a:buClr>
                <a:schemeClr val="l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A5CF4F"/>
                </a:solidFill>
                <a:latin typeface="Montserrat"/>
              </a:rPr>
              <a:t>We can’t rely on others </a:t>
            </a:r>
            <a:r>
              <a:rPr lang="en-US" sz="2400" dirty="0">
                <a:solidFill>
                  <a:schemeClr val="lt1"/>
                </a:solidFill>
                <a:latin typeface="Montserrat"/>
              </a:rPr>
              <a:t>to fix our roads and keep us safe.</a:t>
            </a:r>
          </a:p>
          <a:p>
            <a:pPr marL="342900" indent="-342900">
              <a:spcAft>
                <a:spcPts val="2000"/>
              </a:spcAft>
              <a:buClr>
                <a:schemeClr val="l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lt1"/>
                </a:solidFill>
                <a:latin typeface="Montserrat"/>
              </a:rPr>
              <a:t>With </a:t>
            </a:r>
            <a:r>
              <a:rPr lang="en-US" sz="2400" b="1" dirty="0">
                <a:solidFill>
                  <a:schemeClr val="lt1"/>
                </a:solidFill>
                <a:latin typeface="Montserrat"/>
              </a:rPr>
              <a:t>418 and 419</a:t>
            </a:r>
            <a:r>
              <a:rPr lang="en-US" sz="2400" dirty="0">
                <a:solidFill>
                  <a:schemeClr val="lt1"/>
                </a:solidFill>
                <a:latin typeface="Montserrat"/>
              </a:rPr>
              <a:t>, we can put Pima County on the right track, </a:t>
            </a:r>
            <a:r>
              <a:rPr lang="en-US" sz="2400" b="1" dirty="0">
                <a:solidFill>
                  <a:srgbClr val="A5CF4F"/>
                </a:solidFill>
                <a:latin typeface="Montserrat"/>
              </a:rPr>
              <a:t>all while continuing to pay the same in taxes.</a:t>
            </a:r>
          </a:p>
          <a:p>
            <a:pPr marL="342900" indent="-342900">
              <a:spcAft>
                <a:spcPts val="2000"/>
              </a:spcAft>
              <a:buClr>
                <a:schemeClr val="l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lt1"/>
                </a:solidFill>
                <a:latin typeface="Montserrat"/>
              </a:rPr>
              <a:t>Yes on </a:t>
            </a:r>
            <a:r>
              <a:rPr lang="en-US" sz="2400" b="1" dirty="0">
                <a:solidFill>
                  <a:schemeClr val="lt1"/>
                </a:solidFill>
                <a:latin typeface="Montserrat"/>
              </a:rPr>
              <a:t>418 and 419 </a:t>
            </a:r>
            <a:r>
              <a:rPr lang="en-US" sz="2400" dirty="0">
                <a:solidFill>
                  <a:schemeClr val="lt1"/>
                </a:solidFill>
                <a:latin typeface="Montserrat"/>
              </a:rPr>
              <a:t>means </a:t>
            </a:r>
            <a:r>
              <a:rPr lang="en-US" sz="2400" b="1" dirty="0">
                <a:solidFill>
                  <a:srgbClr val="A5CF4F"/>
                </a:solidFill>
                <a:latin typeface="Montserrat"/>
              </a:rPr>
              <a:t>repaving major roads, fewer potholes and safer streets.</a:t>
            </a:r>
          </a:p>
          <a:p>
            <a:pPr marL="342900" indent="-342900">
              <a:spcAft>
                <a:spcPts val="2000"/>
              </a:spcAft>
              <a:buClr>
                <a:schemeClr val="l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lt1"/>
                </a:solidFill>
                <a:latin typeface="Montserrat"/>
              </a:rPr>
              <a:t>But remember, </a:t>
            </a:r>
            <a:r>
              <a:rPr lang="en-US" sz="2400" b="1" dirty="0">
                <a:solidFill>
                  <a:srgbClr val="A5CF4F"/>
                </a:solidFill>
                <a:latin typeface="Montserrat"/>
              </a:rPr>
              <a:t>it takes two YES votes</a:t>
            </a:r>
            <a:r>
              <a:rPr lang="en-US" sz="2400" dirty="0">
                <a:solidFill>
                  <a:schemeClr val="lt1"/>
                </a:solidFill>
                <a:latin typeface="Montserrat"/>
              </a:rPr>
              <a:t>. So vote </a:t>
            </a:r>
            <a:r>
              <a:rPr lang="en-US" sz="2400" b="1" dirty="0">
                <a:solidFill>
                  <a:schemeClr val="lt1"/>
                </a:solidFill>
                <a:latin typeface="Montserrat"/>
              </a:rPr>
              <a:t>YES</a:t>
            </a:r>
            <a:r>
              <a:rPr lang="en-US" sz="2400" dirty="0">
                <a:solidFill>
                  <a:schemeClr val="lt1"/>
                </a:solidFill>
                <a:latin typeface="Montserrat"/>
              </a:rPr>
              <a:t> on both </a:t>
            </a:r>
            <a:r>
              <a:rPr lang="en-US" sz="2400" b="1" dirty="0">
                <a:solidFill>
                  <a:schemeClr val="lt1"/>
                </a:solidFill>
                <a:latin typeface="Montserrat"/>
              </a:rPr>
              <a:t>418</a:t>
            </a:r>
            <a:r>
              <a:rPr lang="en-US" sz="2400" dirty="0">
                <a:solidFill>
                  <a:schemeClr val="lt1"/>
                </a:solidFill>
                <a:latin typeface="Montserrat"/>
              </a:rPr>
              <a:t> </a:t>
            </a:r>
            <a:r>
              <a:rPr lang="en-US" sz="2400" b="1" dirty="0">
                <a:solidFill>
                  <a:srgbClr val="A5CF4F"/>
                </a:solidFill>
                <a:latin typeface="Montserrat"/>
              </a:rPr>
              <a:t>and</a:t>
            </a:r>
            <a:r>
              <a:rPr lang="en-US" sz="2400" dirty="0">
                <a:solidFill>
                  <a:schemeClr val="lt1"/>
                </a:solidFill>
                <a:latin typeface="Montserrat"/>
              </a:rPr>
              <a:t> </a:t>
            </a:r>
            <a:r>
              <a:rPr lang="en-US" sz="2400" b="1" dirty="0">
                <a:solidFill>
                  <a:schemeClr val="lt1"/>
                </a:solidFill>
                <a:latin typeface="Montserrat"/>
              </a:rPr>
              <a:t>419</a:t>
            </a:r>
            <a:r>
              <a:rPr lang="en-US" sz="2400" dirty="0">
                <a:solidFill>
                  <a:schemeClr val="lt1"/>
                </a:solidFill>
                <a:latin typeface="Montserra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1186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>
          <a:extLst>
            <a:ext uri="{FF2B5EF4-FFF2-40B4-BE49-F238E27FC236}">
              <a16:creationId xmlns:a16="http://schemas.microsoft.com/office/drawing/2014/main" id="{1F9ABE1B-A9A6-4F69-8D00-65BC881700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10" title="Frame7.png">
            <a:extLst>
              <a:ext uri="{FF2B5EF4-FFF2-40B4-BE49-F238E27FC236}">
                <a16:creationId xmlns:a16="http://schemas.microsoft.com/office/drawing/2014/main" id="{F0A25267-1B7C-E29A-48D4-F8091946E57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4635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10">
            <a:extLst>
              <a:ext uri="{FF2B5EF4-FFF2-40B4-BE49-F238E27FC236}">
                <a16:creationId xmlns:a16="http://schemas.microsoft.com/office/drawing/2014/main" id="{644612C8-74AE-E664-199D-4B5E339554FC}"/>
              </a:ext>
            </a:extLst>
          </p:cNvPr>
          <p:cNvSpPr/>
          <p:nvPr/>
        </p:nvSpPr>
        <p:spPr>
          <a:xfrm>
            <a:off x="-29274" y="402709"/>
            <a:ext cx="12189000" cy="1147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8282E"/>
              </a:buClr>
              <a:buSzPts val="2400"/>
              <a:buFont typeface="Montserrat"/>
              <a:buNone/>
            </a:pPr>
            <a:r>
              <a:rPr lang="en-US" sz="3700" dirty="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For More Info:</a:t>
            </a:r>
            <a:br>
              <a:rPr lang="en-US" sz="3700" dirty="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en-US" sz="3700" dirty="0">
                <a:solidFill>
                  <a:srgbClr val="A5CF4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www.ConnectPima.com</a:t>
            </a:r>
            <a:endParaRPr sz="3700" dirty="0">
              <a:solidFill>
                <a:srgbClr val="A5CF4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50" name="Google Shape;250;p10">
            <a:extLst>
              <a:ext uri="{FF2B5EF4-FFF2-40B4-BE49-F238E27FC236}">
                <a16:creationId xmlns:a16="http://schemas.microsoft.com/office/drawing/2014/main" id="{B713B4EC-6F0D-94E1-58B8-ED56E269DB9D}"/>
              </a:ext>
            </a:extLst>
          </p:cNvPr>
          <p:cNvSpPr/>
          <p:nvPr/>
        </p:nvSpPr>
        <p:spPr>
          <a:xfrm>
            <a:off x="4" y="890"/>
            <a:ext cx="12192000" cy="6856200"/>
          </a:xfrm>
          <a:prstGeom prst="rect">
            <a:avLst/>
          </a:prstGeom>
          <a:noFill/>
          <a:ln w="114300" cap="flat" cmpd="sng">
            <a:solidFill>
              <a:srgbClr val="A5CF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EEE6D5-B7F3-4605-F145-4D15E51148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202" y="2213875"/>
            <a:ext cx="12000524" cy="2945953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75127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1704f2-d3a5-48ed-84b6-326ab11a842d" xsi:nil="true"/>
    <lcf76f155ced4ddcb4097134ff3c332f xmlns="976b62e9-8efa-47b5-8687-889f2599ddb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3903B7FDCE80408F95C07C4205CF7C" ma:contentTypeVersion="19" ma:contentTypeDescription="Create a new document." ma:contentTypeScope="" ma:versionID="508e98bf1dc3ca354b1296298d6f32b2">
  <xsd:schema xmlns:xsd="http://www.w3.org/2001/XMLSchema" xmlns:xs="http://www.w3.org/2001/XMLSchema" xmlns:p="http://schemas.microsoft.com/office/2006/metadata/properties" xmlns:ns2="976b62e9-8efa-47b5-8687-889f2599ddb6" xmlns:ns3="551704f2-d3a5-48ed-84b6-326ab11a842d" targetNamespace="http://schemas.microsoft.com/office/2006/metadata/properties" ma:root="true" ma:fieldsID="0070913bc37f6bd7aa5a1d968add601e" ns2:_="" ns3:_="">
    <xsd:import namespace="976b62e9-8efa-47b5-8687-889f2599ddb6"/>
    <xsd:import namespace="551704f2-d3a5-48ed-84b6-326ab11a842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6b62e9-8efa-47b5-8687-889f2599dd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10c2c1a-9d6e-41fd-ac38-bbff91567a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1704f2-d3a5-48ed-84b6-326ab11a842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5ea393f-b269-4047-9dbe-155c65710657}" ma:internalName="TaxCatchAll" ma:showField="CatchAllData" ma:web="551704f2-d3a5-48ed-84b6-326ab11a842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65F31D2-59D9-4015-BCE0-0EF23E1F88A0}">
  <ds:schemaRefs>
    <ds:schemaRef ds:uri="http://schemas.microsoft.com/office/2006/metadata/properties"/>
    <ds:schemaRef ds:uri="http://schemas.microsoft.com/office/infopath/2007/PartnerControls"/>
    <ds:schemaRef ds:uri="551704f2-d3a5-48ed-84b6-326ab11a842d"/>
    <ds:schemaRef ds:uri="976b62e9-8efa-47b5-8687-889f2599ddb6"/>
  </ds:schemaRefs>
</ds:datastoreItem>
</file>

<file path=customXml/itemProps2.xml><?xml version="1.0" encoding="utf-8"?>
<ds:datastoreItem xmlns:ds="http://schemas.openxmlformats.org/officeDocument/2006/customXml" ds:itemID="{18924E9E-526A-4268-9C7B-B92CD335AC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76b62e9-8efa-47b5-8687-889f2599ddb6"/>
    <ds:schemaRef ds:uri="551704f2-d3a5-48ed-84b6-326ab11a842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C7DAD43-FD38-4DDE-AA4C-C0C0E355C7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4437</TotalTime>
  <Words>281</Words>
  <Application>Microsoft Office PowerPoint</Application>
  <PresentationFormat>Widescreen</PresentationFormat>
  <Paragraphs>38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Play</vt:lpstr>
      <vt:lpstr>Arial</vt:lpstr>
      <vt:lpstr>Montserrat Black</vt:lpstr>
      <vt:lpstr>Montserrat ExtraBold</vt:lpstr>
      <vt:lpstr>Bebas Neue</vt:lpstr>
      <vt:lpstr>Montserrat</vt:lpstr>
      <vt:lpstr>Office Theme</vt:lpstr>
      <vt:lpstr>Logo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Joseph Wolf</dc:creator>
  <cp:lastModifiedBy>Cristie Street</cp:lastModifiedBy>
  <cp:revision>37</cp:revision>
  <cp:lastPrinted>2025-12-17T16:59:48Z</cp:lastPrinted>
  <dcterms:created xsi:type="dcterms:W3CDTF">2025-09-17T17:34:51Z</dcterms:created>
  <dcterms:modified xsi:type="dcterms:W3CDTF">2025-12-19T17:49:45Z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0x010100843903B7FDCE80408F95C07C4205CF7C</vt:lpwstr>
  </property>
  <property fmtid="{D5CDD505-2E9C-101B-9397-08002B2CF9AE}" pid="3" name="MediaServiceImageTags">
    <vt:lpwstr/>
  </property>
</Properties>
</file>